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307" r:id="rId4"/>
    <p:sldId id="302" r:id="rId5"/>
    <p:sldId id="308" r:id="rId6"/>
    <p:sldId id="291" r:id="rId7"/>
    <p:sldId id="292" r:id="rId8"/>
    <p:sldId id="303" r:id="rId9"/>
    <p:sldId id="293" r:id="rId10"/>
    <p:sldId id="304" r:id="rId11"/>
    <p:sldId id="301" r:id="rId12"/>
    <p:sldId id="273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 autoAdjust="0"/>
  </p:normalViewPr>
  <p:slideViewPr>
    <p:cSldViewPr>
      <p:cViewPr varScale="1">
        <p:scale>
          <a:sx n="95" d="100"/>
          <a:sy n="95" d="100"/>
        </p:scale>
        <p:origin x="-64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F3519-038B-4F4B-8839-89F4E259CDBC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9C9F7-EA9C-42E2-9B39-3D7E247C7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81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3000" y="843480"/>
            <a:ext cx="6857640" cy="8299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21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843480"/>
            <a:ext cx="6857640" cy="17902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5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DA7A30F-5A26-437E-A93D-F987BF586D7B}" type="datetime">
              <a:rPr lang="ru-RU" sz="830" b="0" strike="noStrike" spc="-1">
                <a:solidFill>
                  <a:srgbClr val="595959"/>
                </a:solidFill>
                <a:latin typeface="Calibri"/>
              </a:rPr>
              <a:pPr>
                <a:lnSpc>
                  <a:spcPct val="100000"/>
                </a:lnSpc>
              </a:pPr>
              <a:t>14.07.2020</a:t>
            </a:fld>
            <a:endParaRPr lang="ru-RU" sz="83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6308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BF47D08-4168-4E39-AB33-D9B768784717}" type="slidenum">
              <a:rPr lang="ru-RU" sz="83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83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5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5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3711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13"/>
          <p:cNvPicPr/>
          <p:nvPr/>
        </p:nvPicPr>
        <p:blipFill>
          <a:blip r:embed="rId3" cstate="print"/>
          <a:stretch/>
        </p:blipFill>
        <p:spPr>
          <a:xfrm>
            <a:off x="128094" y="42719"/>
            <a:ext cx="721440" cy="720000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611560" y="699542"/>
            <a:ext cx="8424936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Управление Роскомнадзора по </a:t>
            </a:r>
            <a:r>
              <a:rPr lang="ru-RU" sz="2800" b="1" strike="noStrike" spc="-1" dirty="0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Республике Коми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539552" y="1563638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Предвыборная агитация и агитационный период</a:t>
            </a:r>
            <a:endParaRPr lang="ru-RU" i="1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Докладчик: ведущий специалист-эксперт отдела контроля и надзора в сфере массовых коммуникаций </a:t>
            </a:r>
            <a:r>
              <a:rPr lang="ru-RU" i="1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Латкина</a:t>
            </a:r>
            <a:r>
              <a:rPr lang="ru-RU" i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В.А.</a:t>
            </a:r>
            <a:endParaRPr lang="ru-RU" sz="4400" i="1" strike="noStrike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419872" y="4299942"/>
            <a:ext cx="226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latin typeface="Century" pitchFamily="18" charset="0"/>
              </a:rPr>
              <a:t>Август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entury" pitchFamily="18" charset="0"/>
              </a:rPr>
              <a:t> 2020 г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 rot="18900000">
            <a:off x="5668560" y="444852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60200" y="4126680"/>
            <a:ext cx="1524600" cy="166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430875" y="4282649"/>
            <a:ext cx="965160" cy="97308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9160" y="4608360"/>
            <a:ext cx="695880" cy="69588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ᐈ Газета рисунок вектор, рисунки газета | скачать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03598"/>
            <a:ext cx="3905518" cy="3456384"/>
          </a:xfrm>
          <a:prstGeom prst="rect">
            <a:avLst/>
          </a:prstGeom>
          <a:noFill/>
        </p:spPr>
      </p:pic>
      <p:sp>
        <p:nvSpPr>
          <p:cNvPr id="124" name="CustomShape 2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13"/>
          <p:cNvPicPr/>
          <p:nvPr/>
        </p:nvPicPr>
        <p:blipFill>
          <a:blip r:embed="rId4" cstate="print"/>
          <a:stretch/>
        </p:blipFill>
        <p:spPr>
          <a:xfrm>
            <a:off x="240992" y="112873"/>
            <a:ext cx="532856" cy="555526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971600" y="915566"/>
            <a:ext cx="720080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251520" y="1707654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0" i="1" strike="noStrike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912" y="4227934"/>
            <a:ext cx="226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 rot="18900000">
            <a:off x="5668560" y="444852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60200" y="4126680"/>
            <a:ext cx="1524600" cy="166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160" y="4472640"/>
            <a:ext cx="965160" cy="97308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9160" y="4608360"/>
            <a:ext cx="695880" cy="69588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Прямоугольник 26"/>
          <p:cNvSpPr/>
          <p:nvPr/>
        </p:nvSpPr>
        <p:spPr>
          <a:xfrm>
            <a:off x="6372200" y="1059582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 descr="https://wiki.cuspu.edu.ua/images/thumb/7/7a/%D0%92%D0%BE%D1%81%D0%BA%D0%BB%D0%B8%D1%86%D0%B0%D1%82%D0%B5%D0%BB%D1%8C%D0%BD%D1%8B%D0%B9_%D0%B7%D0%BD%D0%B0%D0%BA1.jpg/672px-%D0%92%D0%BE%D1%81%D0%BA%D0%BB%D0%B8%D1%86%D0%B0%D1%82%D0%B5%D0%BB%D1%8C%D0%BD%D1%8B%D0%B9_%D0%B7%D0%BD%D0%B0%D0%B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https://www.freeiconspng.com/uploads/television-png-tv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03648" y="195486"/>
            <a:ext cx="5841138" cy="55399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Периодические печатные издания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1203598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выделять печатные площади для агитационных материалов;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резервировать печатную площадь для проведения предвыборной агитации за плату;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сопровождать редакционными комментариями в какой бы то ни было форме, а также не согласованными заголовками и иллюстрациями;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помещать информация о том, за счет средств избирательного фонда какого кандидата, избирательного объединения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Архивы Школьная Газета &quot;Ключевые Школьные Новости&quot; | Школа № 7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Архивы Школьная Газета &quot;Ключевые Школьные Новости&quot; | Школа № 7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Архивы Школьная Газета &quot;Ключевые Школьные Новости&quot; | Школа № 7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13"/>
          <p:cNvPicPr/>
          <p:nvPr/>
        </p:nvPicPr>
        <p:blipFill>
          <a:blip r:embed="rId3" cstate="print"/>
          <a:stretch/>
        </p:blipFill>
        <p:spPr>
          <a:xfrm>
            <a:off x="240992" y="112873"/>
            <a:ext cx="532856" cy="555526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1115616" y="915566"/>
            <a:ext cx="7120176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95536" y="1851670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0" i="1" strike="noStrike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2915816" y="4443958"/>
            <a:ext cx="226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 rot="18900000">
            <a:off x="5668560" y="444852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60200" y="4126680"/>
            <a:ext cx="1524600" cy="166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160" y="4472640"/>
            <a:ext cx="965160" cy="97308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9160" y="4608360"/>
            <a:ext cx="695880" cy="69588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Прямоугольник 26"/>
          <p:cNvSpPr/>
          <p:nvPr/>
        </p:nvSpPr>
        <p:spPr>
          <a:xfrm>
            <a:off x="6372200" y="1059582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 descr="https://wiki.cuspu.edu.ua/images/thumb/7/7a/%D0%92%D0%BE%D1%81%D0%BA%D0%BB%D0%B8%D1%86%D0%B0%D1%82%D0%B5%D0%BB%D1%8C%D0%BD%D1%8B%D0%B9_%D0%B7%D0%BD%D0%B0%D0%BA1.jpg/672px-%D0%92%D0%BE%D1%81%D0%BA%D0%BB%D0%B8%D1%86%D0%B0%D1%82%D0%B5%D0%BB%D1%8C%D0%BD%D1%8B%D0%B9_%D0%B7%D0%BD%D0%B0%D0%B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https://www.freeiconspng.com/uploads/television-png-tv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907704" y="195486"/>
            <a:ext cx="5472608" cy="461665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Административная ответственность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AutoShape 2" descr="https://www.gluxix.net/images/stories/news22/pic03456_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988516"/>
            <a:ext cx="36724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Ст. 5.5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РФ-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порядка участия СМИ в информационном обеспечении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>
              <a:buFont typeface="Arial" pitchFamily="34" charset="0"/>
              <a:buChar char="•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1200"/>
              </a:spcAft>
              <a:buClrTx/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Ст. 5.10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агитация вне агитационного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1200"/>
              </a:spcAft>
              <a:buClrTx/>
              <a:buFont typeface="Wingdings 2"/>
              <a:buChar char="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1200"/>
              </a:spcAft>
              <a:buClrTx/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5.11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агитация лицами, которым участие в ее проведении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https://fs01.urokinachalki.ru/e/0016fe-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https://mmedia.ozone.ru/multimedia/10205625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mmedia.ozone.ru/multimedia/10205625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mmedia.ozone.ru/multimedia/10205625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3635896" y="3651870"/>
            <a:ext cx="432048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74" name="AutoShape 14" descr="https://mgk-magistral.kz/wp-content/uploads/2018/05/Spisok-dokumentov-dlya-perevozki-MGK-Magistr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6" name="AutoShape 16" descr="https://mgk-magistral.kz/wp-content/uploads/2018/05/Spisok-dokumentov-dlya-perevozki-MGK-Magistr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8" name="AutoShape 18" descr="https://mgk-magistral.kz/wp-content/uploads/2018/05/Spisok-dokumentov-dlya-perevozki-MGK-Magistr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AutoShape 2" descr="Книга: &quot;КоАП РФ на 01.05.2015 г&quot;. Купить книгу, читать рецензи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нига: &quot;КоАП РФ на 01.05.2015 г&quot;. Купить книгу, читать рецензи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нига: &quot;КоАП РФ на 01.05.2015 г&quot;. Купить книгу, читать рецензии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059582"/>
            <a:ext cx="1185639" cy="18002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3923928" y="2355726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влечет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наложение административного штрафа на граждан в размере от одной тысячи до одной тысячи пятисот рублей; на должностных лиц - от двух тысяч до пяти тысяч рублей; на юридических лиц - от двадцати тысяч до ста тысяч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23928" y="35078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на граждан в размере от одной тысячи до одной тысячи пятисот рублей; на должностных лиц - от двух тысяч до трех тысяч рублей; на юридических лиц - от двадцати тысяч до тридцати тысяч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3563888" y="2571750"/>
            <a:ext cx="432048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07904" y="910630"/>
            <a:ext cx="39604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1 - влечет наложение административного штрафа на граждан в размере от пятисот до двух тысяч пятисот рублей, на должностных лиц - от одной тысячи до пяти тысяч рублей; на юридических лиц - от тридцати тысяч до ста тысяч рублей;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 2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на должностных лиц в размере от трех тысяч до четырех тысяч рублей; на юридических лиц - от двадцати тысяч до тридцати тысяч рублей.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3347864" y="1275606"/>
            <a:ext cx="432048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9" name="CustomShape 2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0" name="CustomShape 3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1" name="CustomShape 4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2" name="CustomShape 5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3" name="CustomShape 6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4" name="Рисунок 28"/>
          <p:cNvPicPr/>
          <p:nvPr/>
        </p:nvPicPr>
        <p:blipFill>
          <a:blip r:embed="rId2" cstate="print"/>
          <a:stretch/>
        </p:blipFill>
        <p:spPr>
          <a:xfrm>
            <a:off x="144720" y="91440"/>
            <a:ext cx="721440" cy="720000"/>
          </a:xfrm>
          <a:prstGeom prst="rect">
            <a:avLst/>
          </a:prstGeom>
          <a:ln>
            <a:noFill/>
          </a:ln>
        </p:spPr>
      </p:pic>
      <p:sp>
        <p:nvSpPr>
          <p:cNvPr id="525" name="CustomShape 7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6" name="CustomShape 8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7" name="CustomShape 9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8" name="CustomShape 10"/>
          <p:cNvSpPr/>
          <p:nvPr/>
        </p:nvSpPr>
        <p:spPr>
          <a:xfrm>
            <a:off x="1298520" y="1955160"/>
            <a:ext cx="7605360" cy="88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8000" rIns="90000" bIns="108000"/>
          <a:lstStyle/>
          <a:p>
            <a:pPr>
              <a:lnSpc>
                <a:spcPct val="100000"/>
              </a:lnSpc>
            </a:pPr>
            <a:r>
              <a:rPr lang="ru-RU" sz="4400" b="1" strike="noStrike" spc="-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0" strike="noStrike" spc="-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13"/>
          <p:cNvPicPr/>
          <p:nvPr/>
        </p:nvPicPr>
        <p:blipFill>
          <a:blip r:embed="rId3" cstate="print"/>
          <a:stretch/>
        </p:blipFill>
        <p:spPr>
          <a:xfrm>
            <a:off x="240992" y="112873"/>
            <a:ext cx="532856" cy="555526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2195736" y="843558"/>
            <a:ext cx="7120176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95536" y="1923678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0" i="1" strike="noStrike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912" y="4227934"/>
            <a:ext cx="226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 rot="18900000">
            <a:off x="5668560" y="444852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60200" y="4126680"/>
            <a:ext cx="1524600" cy="166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160" y="4472640"/>
            <a:ext cx="965160" cy="97308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9160" y="4608360"/>
            <a:ext cx="695880" cy="69588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Прямоугольник 24"/>
          <p:cNvSpPr/>
          <p:nvPr/>
        </p:nvSpPr>
        <p:spPr>
          <a:xfrm>
            <a:off x="971600" y="267494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Информационное обеспечение выборов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референдумов соответствующего уровня осуществляется с использованием государственных, муниципальных и негосударственных организаций телерадиовещания, редакций государственных, муниципальных и негосударственных периодических печатных изданий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 descr="https://wiki.cuspu.edu.ua/images/thumb/7/7a/%D0%92%D0%BE%D1%81%D0%BA%D0%BB%D0%B8%D1%86%D0%B0%D1%82%D0%B5%D0%BB%D1%8C%D0%BD%D1%8B%D0%B9_%D0%B7%D0%BD%D0%B0%D0%BA1.jpg/672px-%D0%92%D0%BE%D1%81%D0%BA%D0%BB%D0%B8%D1%86%D0%B0%D1%82%D0%B5%D0%BB%D1%8C%D0%BD%D1%8B%D0%B9_%D0%B7%D0%BD%D0%B0%D0%B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Выборы | Городской округ Балаши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Выборы | Городской округ Балаших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699542"/>
            <a:ext cx="3744416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13"/>
          <p:cNvPicPr/>
          <p:nvPr/>
        </p:nvPicPr>
        <p:blipFill>
          <a:blip r:embed="rId3" cstate="print"/>
          <a:stretch/>
        </p:blipFill>
        <p:spPr>
          <a:xfrm>
            <a:off x="240992" y="112873"/>
            <a:ext cx="532856" cy="555526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2195736" y="843558"/>
            <a:ext cx="7120176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95536" y="1923678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0" i="1" strike="noStrike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912" y="4227934"/>
            <a:ext cx="226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 rot="18900000">
            <a:off x="5668560" y="444852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60200" y="4126680"/>
            <a:ext cx="1524600" cy="166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160" y="4472640"/>
            <a:ext cx="965160" cy="97308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9160" y="4608360"/>
            <a:ext cx="695880" cy="69588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Прямоугольник 18"/>
          <p:cNvSpPr/>
          <p:nvPr/>
        </p:nvSpPr>
        <p:spPr>
          <a:xfrm>
            <a:off x="1547664" y="195486"/>
            <a:ext cx="5328592" cy="55399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Предвыборная агитация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 descr="https://wiki.cuspu.edu.ua/images/thumb/7/7a/%D0%92%D0%BE%D1%81%D0%BA%D0%BB%D0%B8%D1%86%D0%B0%D1%82%D0%B5%D0%BB%D1%8C%D0%BD%D1%8B%D0%B9_%D0%B7%D0%BD%D0%B0%D0%BA1.jpg/672px-%D0%92%D0%BE%D1%81%D0%BA%D0%BB%D0%B8%D1%86%D0%B0%D1%82%D0%B5%D0%BB%D1%8C%D0%BD%D1%8B%D0%B9_%D0%B7%D0%BD%D0%B0%D0%B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88024" y="1779662"/>
            <a:ext cx="3456384" cy="107721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побудить избирателей голосовать за кандидата, кандидатов, список, списки кандидатов или против него (них)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4250849" y="2100812"/>
            <a:ext cx="253524" cy="3313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1203598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1275606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деятельность, осуществляемая в период избирательной кампании и имеющая целью побудить или побуждающая избирателей к голосованию за кандидата, кандидатов, список кандидатов или против него (них) либо против всех кандидатов (против всех списков кандидатов).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2339752" y="915566"/>
            <a:ext cx="288032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3568" y="3723878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Действия, перечисленные в п. 2 ст. 48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Федерального закона от 12.06.2002 N 67-ФЗ (ред. от 23.05.2020) "Об основных гарантиях избирательных прав и права на участие в референдуме граждан Российской Федерации"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13"/>
          <p:cNvPicPr/>
          <p:nvPr/>
        </p:nvPicPr>
        <p:blipFill>
          <a:blip r:embed="rId3" cstate="print"/>
          <a:stretch/>
        </p:blipFill>
        <p:spPr>
          <a:xfrm>
            <a:off x="240992" y="112873"/>
            <a:ext cx="532856" cy="555526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2195736" y="843558"/>
            <a:ext cx="7120176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95536" y="1923678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0" i="1" strike="noStrike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912" y="4227934"/>
            <a:ext cx="226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 rot="18900000">
            <a:off x="5668560" y="444852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60200" y="4126680"/>
            <a:ext cx="1524600" cy="166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160" y="4472640"/>
            <a:ext cx="965160" cy="97308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9160" y="4608360"/>
            <a:ext cx="695880" cy="69588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Прямоугольник 18"/>
          <p:cNvSpPr/>
          <p:nvPr/>
        </p:nvSpPr>
        <p:spPr>
          <a:xfrm>
            <a:off x="1403648" y="0"/>
            <a:ext cx="5904656" cy="101566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проведения предвыборной агитации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1131590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а) на каналах организаций телерадиовещания, в периодических печатных изданиях и сетевых изданиях;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б) посредством проведения агитационных публичных мероприятий;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в) посредством выпуска и распространения печатных, аудиовизуальных и других агитационных материалов;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г) иными не запрещенными законом методами.</a:t>
            </a:r>
          </a:p>
          <a:p>
            <a:pPr algn="ctr">
              <a:buFont typeface="Wingdings" pitchFamily="2" charset="2"/>
              <a:buChar char="ü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 descr="https://wiki.cuspu.edu.ua/images/thumb/7/7a/%D0%92%D0%BE%D1%81%D0%BA%D0%BB%D0%B8%D1%86%D0%B0%D1%82%D0%B5%D0%BB%D1%8C%D0%BD%D1%8B%D0%B9_%D0%B7%D0%BD%D0%B0%D0%BA1.jpg/672px-%D0%92%D0%BE%D1%81%D0%BA%D0%BB%D0%B8%D1%86%D0%B0%D1%82%D0%B5%D0%BB%D1%8C%D0%BD%D1%8B%D0%B9_%D0%B7%D0%BD%D0%B0%D0%B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Предвыборная агитация или пропаганда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34737"/>
            <a:ext cx="3744416" cy="3172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Запрет на въезд в Россию иностранцев продлен на неопределенный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71550"/>
            <a:ext cx="1368152" cy="1724208"/>
          </a:xfrm>
          <a:prstGeom prst="rect">
            <a:avLst/>
          </a:prstGeom>
          <a:noFill/>
        </p:spPr>
      </p:pic>
      <p:sp>
        <p:nvSpPr>
          <p:cNvPr id="124" name="CustomShape 2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13"/>
          <p:cNvPicPr/>
          <p:nvPr/>
        </p:nvPicPr>
        <p:blipFill>
          <a:blip r:embed="rId4" cstate="print"/>
          <a:stretch/>
        </p:blipFill>
        <p:spPr>
          <a:xfrm>
            <a:off x="240992" y="112873"/>
            <a:ext cx="532856" cy="555526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2195736" y="843558"/>
            <a:ext cx="7120176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95536" y="1923678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0" i="1" strike="noStrike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912" y="4227934"/>
            <a:ext cx="226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 rot="18900000">
            <a:off x="5668560" y="444852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60200" y="4126680"/>
            <a:ext cx="1524600" cy="166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160" y="4472640"/>
            <a:ext cx="965160" cy="97308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9160" y="4608360"/>
            <a:ext cx="695880" cy="69588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Прямоугольник 18"/>
          <p:cNvSpPr/>
          <p:nvPr/>
        </p:nvSpPr>
        <p:spPr>
          <a:xfrm>
            <a:off x="1691680" y="123478"/>
            <a:ext cx="5328592" cy="55399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Предвыборная агитация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9773" y="870701"/>
            <a:ext cx="38782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самостоятельно определяются содержание, формы и методы агитации;</a:t>
            </a:r>
          </a:p>
          <a:p>
            <a:pPr algn="ctr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изображения физического лица допускается только с письменного согласия этого физического лица;</a:t>
            </a:r>
          </a:p>
          <a:p>
            <a:pPr algn="ctr"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Политическая партия, выдвинувшая кандидатов, не позднее чем за 10 дней до дня голосования публикует свою предвыборную программу не менее чем в одном государственном или муниципальном  периодическом печатном издании, а также размещает ее в сети "Интернет"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 descr="https://wiki.cuspu.edu.ua/images/thumb/7/7a/%D0%92%D0%BE%D1%81%D0%BA%D0%BB%D0%B8%D1%86%D0%B0%D1%82%D0%B5%D0%BB%D1%8C%D0%BD%D1%8B%D0%B9_%D0%B7%D0%BD%D0%B0%D0%BA1.jpg/672px-%D0%92%D0%BE%D1%81%D0%BA%D0%BB%D0%B8%D1%86%D0%B0%D1%82%D0%B5%D0%BB%D1%8C%D0%BD%D1%8B%D0%B9_%D0%B7%D0%BD%D0%B0%D0%B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292080" y="1491630"/>
            <a:ext cx="3600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Запрещается привлекать к предвыборной агитации, агитации по вопросам референдума лиц, не достигших на день голосования возраста 18 лет, в том числе использовать изображения и высказывания таких лиц в агитационных материалах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13"/>
          <p:cNvPicPr/>
          <p:nvPr/>
        </p:nvPicPr>
        <p:blipFill>
          <a:blip r:embed="rId3" cstate="print"/>
          <a:stretch/>
        </p:blipFill>
        <p:spPr>
          <a:xfrm>
            <a:off x="240992" y="112873"/>
            <a:ext cx="532856" cy="555526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1187624" y="915566"/>
            <a:ext cx="7120176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95536" y="1923678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0" i="1" strike="noStrike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912" y="4227934"/>
            <a:ext cx="226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 rot="18900000">
            <a:off x="5668560" y="444852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60200" y="4126680"/>
            <a:ext cx="1524600" cy="166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160" y="4472640"/>
            <a:ext cx="965160" cy="97308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9160" y="4608360"/>
            <a:ext cx="695880" cy="69588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Прямоугольник 18"/>
          <p:cNvSpPr/>
          <p:nvPr/>
        </p:nvSpPr>
        <p:spPr>
          <a:xfrm>
            <a:off x="2771800" y="195486"/>
            <a:ext cx="3816424" cy="55399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59632" y="1131590"/>
            <a:ext cx="7056784" cy="221599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начинается за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дней до дня голосования и прекращается в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ноль часов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местному времени дня, предшествующего дню голосования.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1059582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 descr="https://wiki.cuspu.edu.ua/images/thumb/7/7a/%D0%92%D0%BE%D1%81%D0%BA%D0%BB%D0%B8%D1%86%D0%B0%D1%82%D0%B5%D0%BB%D1%8C%D0%BD%D1%8B%D0%B9_%D0%B7%D0%BD%D0%B0%D0%BA1.jpg/672px-%D0%92%D0%BE%D1%81%D0%BA%D0%BB%D0%B8%D1%86%D0%B0%D1%82%D0%B5%D0%BB%D1%8C%D0%BD%D1%8B%D0%B9_%D0%B7%D0%BD%D0%B0%D0%B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https://www.freeiconspng.com/uploads/television-png-tv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83568" y="321982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***Проведение предвыборной агитации, агитации по вопросам референдума в день голосования и в предшествующий ему день запрещается.</a:t>
            </a:r>
            <a:endParaRPr lang="ru-RU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13"/>
          <p:cNvPicPr/>
          <p:nvPr/>
        </p:nvPicPr>
        <p:blipFill>
          <a:blip r:embed="rId3" cstate="print"/>
          <a:stretch/>
        </p:blipFill>
        <p:spPr>
          <a:xfrm>
            <a:off x="240992" y="112873"/>
            <a:ext cx="532856" cy="555526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1115616" y="915566"/>
            <a:ext cx="7120176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95536" y="1923678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0" i="1" strike="noStrike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912" y="4227934"/>
            <a:ext cx="226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 rot="18900000">
            <a:off x="5668560" y="444852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60200" y="4126680"/>
            <a:ext cx="1524600" cy="166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160" y="4472640"/>
            <a:ext cx="965160" cy="97308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9160" y="4608360"/>
            <a:ext cx="695880" cy="69588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Прямоугольник 18"/>
          <p:cNvSpPr/>
          <p:nvPr/>
        </p:nvSpPr>
        <p:spPr>
          <a:xfrm>
            <a:off x="1763688" y="195486"/>
            <a:ext cx="5256584" cy="64633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условия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1059582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 descr="https://wiki.cuspu.edu.ua/images/thumb/7/7a/%D0%92%D0%BE%D1%81%D0%BA%D0%BB%D0%B8%D1%86%D0%B0%D1%82%D0%B5%D0%BB%D1%8C%D0%BD%D1%8B%D0%B9_%D0%B7%D0%BD%D0%B0%D0%BA1.jpg/672px-%D0%92%D0%BE%D1%81%D0%BA%D0%BB%D0%B8%D1%86%D0%B0%D1%82%D0%B5%D0%BB%D1%8C%D0%BD%D1%8B%D0%B9_%D0%B7%D0%BD%D0%B0%D0%B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https://www.freeiconspng.com/uploads/television-png-tv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67544" y="1275606"/>
            <a:ext cx="2160240" cy="73866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Обеспечиваются равные условия проведения предвыборной агитации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75656" y="3363838"/>
            <a:ext cx="3672408" cy="95410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Зарегистрированный кандидат не вправе использовать предоставленные им эфирное время, печатную площадь за других зарегистрированных кандидатов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Выборы в Уссурийске - первый хайп и первые ошибки кандидатов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03598"/>
            <a:ext cx="3096344" cy="230425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683568" y="2139702"/>
            <a:ext cx="3528392" cy="95410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Эфирное время и печатная площадь могут предоставляться на возмездной и безвозмездной основе на основании договора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107504" y="1491630"/>
            <a:ext cx="323528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CustomShape 13"/>
          <p:cNvSpPr/>
          <p:nvPr/>
        </p:nvSpPr>
        <p:spPr>
          <a:xfrm>
            <a:off x="547936" y="2076078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0" i="1" strike="noStrike" spc="-1" dirty="0">
              <a:latin typeface="Constantia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323528" y="2427734"/>
            <a:ext cx="323528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1043608" y="3651870"/>
            <a:ext cx="323528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АВИЛА ОТРАЖЕНИЯ В УЧЕТЕ ДОКУМЕНТОВ, ПОСТУПИВШИХ С ОПОЗДАНИЕМ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7574"/>
            <a:ext cx="3317565" cy="2211710"/>
          </a:xfrm>
          <a:prstGeom prst="rect">
            <a:avLst/>
          </a:prstGeom>
          <a:noFill/>
        </p:spPr>
      </p:pic>
      <p:sp>
        <p:nvSpPr>
          <p:cNvPr id="124" name="CustomShape 2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13"/>
          <p:cNvPicPr/>
          <p:nvPr/>
        </p:nvPicPr>
        <p:blipFill>
          <a:blip r:embed="rId4" cstate="print"/>
          <a:stretch/>
        </p:blipFill>
        <p:spPr>
          <a:xfrm>
            <a:off x="240992" y="112873"/>
            <a:ext cx="532856" cy="555526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1115616" y="915566"/>
            <a:ext cx="7120176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95536" y="1923678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0" i="1" strike="noStrike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912" y="4227934"/>
            <a:ext cx="226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 rot="18900000">
            <a:off x="5668560" y="444852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60200" y="4126680"/>
            <a:ext cx="1524600" cy="166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160" y="4472640"/>
            <a:ext cx="965160" cy="97308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9160" y="4608360"/>
            <a:ext cx="695880" cy="69588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Прямоугольник 18"/>
          <p:cNvSpPr/>
          <p:nvPr/>
        </p:nvSpPr>
        <p:spPr>
          <a:xfrm>
            <a:off x="1763688" y="123478"/>
            <a:ext cx="5256584" cy="64633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условия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36096" y="2787774"/>
            <a:ext cx="3168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Редакции СМИ обязаны вести отдельный учет объемов и стоимости эфирного времени и печатной площади, хранить документы не менее трех лет после дня голосования и представлять данные в избирком не позднее десяти дней со дня голосования.</a:t>
            </a:r>
          </a:p>
        </p:txBody>
      </p:sp>
      <p:sp>
        <p:nvSpPr>
          <p:cNvPr id="14340" name="AutoShape 4" descr="https://wiki.cuspu.edu.ua/images/thumb/7/7a/%D0%92%D0%BE%D1%81%D0%BA%D0%BB%D0%B8%D1%86%D0%B0%D1%82%D0%B5%D0%BB%D1%8C%D0%BD%D1%8B%D0%B9_%D0%B7%D0%BD%D0%B0%D0%BA1.jpg/672px-%D0%92%D0%BE%D1%81%D0%BA%D0%BB%D0%B8%D1%86%D0%B0%D1%82%D0%B5%D0%BB%D1%8C%D0%BD%D1%8B%D0%B9_%D0%B7%D0%BD%D0%B0%D0%B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https://www.freeiconspng.com/uploads/television-png-tv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536" y="987574"/>
            <a:ext cx="3384376" cy="387798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избирком не позднее чем через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дней со дня официального опубликования решения о назначении выборов предоставляется следующая информация: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Сведения о размере  и других условиях оплаты эфирного времени и печатной площади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Информация о дате и об источнике их опубликования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регистрационный номер и дата выдачи свидетельства о регистрации СМИ.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уведомление о готовности предоставить эфирное время, печатную площадь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услуги по размещению агитационных материалов в сетевом издании 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"/>
          <p:cNvSpPr/>
          <p:nvPr/>
        </p:nvSpPr>
        <p:spPr>
          <a:xfrm rot="18900000">
            <a:off x="434160" y="-216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 rot="18900000">
            <a:off x="67680" y="-31320"/>
            <a:ext cx="879480" cy="90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8900000">
            <a:off x="8541720" y="-22320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8900000">
            <a:off x="7573320" y="-207000"/>
            <a:ext cx="88668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8900000">
            <a:off x="8060400" y="-74520"/>
            <a:ext cx="759240" cy="7592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8900000">
            <a:off x="7850520" y="214920"/>
            <a:ext cx="231480" cy="2098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 rot="18900000">
            <a:off x="8226720" y="85680"/>
            <a:ext cx="412560" cy="41256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 rot="18900000">
            <a:off x="7259040" y="85680"/>
            <a:ext cx="412560" cy="41256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 rot="18900000">
            <a:off x="7058160" y="169200"/>
            <a:ext cx="231480" cy="209880"/>
          </a:xfrm>
          <a:prstGeom prst="roundRect">
            <a:avLst>
              <a:gd name="adj" fmla="val 16667"/>
            </a:avLst>
          </a:prstGeom>
          <a:solidFill>
            <a:srgbClr val="00B0F0">
              <a:alpha val="52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7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13"/>
          <p:cNvPicPr/>
          <p:nvPr/>
        </p:nvPicPr>
        <p:blipFill>
          <a:blip r:embed="rId3" cstate="print"/>
          <a:stretch/>
        </p:blipFill>
        <p:spPr>
          <a:xfrm>
            <a:off x="240992" y="112873"/>
            <a:ext cx="532856" cy="555526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1115616" y="915566"/>
            <a:ext cx="7120176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95536" y="1923678"/>
            <a:ext cx="832011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0" i="1" strike="noStrike" spc="-1" dirty="0">
              <a:latin typeface="Constantia" pitchFamily="18" charset="0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3779912" y="4227934"/>
            <a:ext cx="226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 rot="18900000">
            <a:off x="5668560" y="4448520"/>
            <a:ext cx="842400" cy="842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 rot="18900000">
            <a:off x="7360200" y="4126680"/>
            <a:ext cx="1524600" cy="166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 rot="18900000">
            <a:off x="6383160" y="4472640"/>
            <a:ext cx="965160" cy="973080"/>
          </a:xfrm>
          <a:prstGeom prst="roundRect">
            <a:avLst>
              <a:gd name="adj" fmla="val 16667"/>
            </a:avLst>
          </a:prstGeom>
          <a:solidFill>
            <a:schemeClr val="accent5">
              <a:alpha val="39000"/>
            </a:scheme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 rot="18900000">
            <a:off x="7409160" y="4608360"/>
            <a:ext cx="695880" cy="695880"/>
          </a:xfrm>
          <a:prstGeom prst="roundRect">
            <a:avLst>
              <a:gd name="adj" fmla="val 16667"/>
            </a:avLst>
          </a:prstGeom>
          <a:solidFill>
            <a:srgbClr val="00B0F0">
              <a:alpha val="39000"/>
            </a:srgbClr>
          </a:solidFill>
          <a:ln w="6480">
            <a:noFill/>
          </a:ln>
          <a:effectLst>
            <a:outerShdw blurRad="406400" dist="101600" dir="252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Прямоугольник 26"/>
          <p:cNvSpPr/>
          <p:nvPr/>
        </p:nvSpPr>
        <p:spPr>
          <a:xfrm>
            <a:off x="6372200" y="1059582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 descr="https://wiki.cuspu.edu.ua/images/thumb/7/7a/%D0%92%D0%BE%D1%81%D0%BA%D0%BB%D0%B8%D1%86%D0%B0%D1%82%D0%B5%D0%BB%D1%8C%D0%BD%D1%8B%D0%B9_%D0%B7%D0%BD%D0%B0%D0%BA1.jpg/672px-%D0%92%D0%BE%D1%81%D0%BA%D0%BB%D0%B8%D1%86%D0%B0%D1%82%D0%B5%D0%BB%D1%8C%D0%BD%D1%8B%D0%B9_%D0%B7%D0%BD%D0%B0%D0%B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https://www.freeiconspng.com/uploads/television-png-tv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static.tildacdn.com/tild6563-6134-4733-a662-633536383863/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15239" y="195486"/>
            <a:ext cx="3968930" cy="55399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Теле, -радиоканалы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839783"/>
            <a:ext cx="47525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объем эфирного времени, которое каждая общероссийская государственная организация телерадиовещания предоставляет для проведения предвыборной агитации, должен составлять на каждом из каналов не менее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минут по рабочим дням;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региональная - должен составлять на каждом из каналов не менее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минут по рабочим дням, а если общее время вещания организации телерадиовещания составляет менее двух часов в день, - не менее одной четверти общего времени вещания.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 descr="https://avatars.mds.yandex.net/get-pdb/1936789/f7866969-e351-4d6d-9d4e-c6ebfee33caa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31590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(дораб)</Template>
  <TotalTime>1089</TotalTime>
  <Words>827</Words>
  <Application>Microsoft Office PowerPoint</Application>
  <PresentationFormat>Экран (16:9)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Latkina</dc:creator>
  <cp:lastModifiedBy>User</cp:lastModifiedBy>
  <cp:revision>118</cp:revision>
  <cp:lastPrinted>2019-04-05T12:21:53Z</cp:lastPrinted>
  <dcterms:created xsi:type="dcterms:W3CDTF">2019-08-28T11:54:09Z</dcterms:created>
  <dcterms:modified xsi:type="dcterms:W3CDTF">2020-07-14T10:57:15Z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ArticulateGUID">
    <vt:lpwstr>DBA4CB6B-DF2D-4AC2-AD0B-893503C62A3B</vt:lpwstr>
  </property>
  <property fmtid="{D5CDD505-2E9C-101B-9397-08002B2CF9AE}" pid="4" name="ArticulatePath">
    <vt:lpwstr>Shablon_RKN_2016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Экран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19</vt:i4>
  </property>
</Properties>
</file>