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7" r:id="rId4"/>
    <p:sldId id="278" r:id="rId5"/>
    <p:sldId id="263" r:id="rId6"/>
    <p:sldId id="276" r:id="rId7"/>
    <p:sldId id="273" r:id="rId8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1" clrIdx="0">
    <p:extLst>
      <p:ext uri="{19B8F6BF-5375-455C-9EA6-DF929625EA0E}">
        <p15:presenceInfo xmlns:p15="http://schemas.microsoft.com/office/powerpoint/2012/main" userId="Еле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4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A3A351-2B4C-49C0-9DD4-99B06FFDC2E5}" type="datetimeFigureOut">
              <a:rPr lang="ru-RU"/>
              <a:pPr>
                <a:defRPr/>
              </a:pPr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14F410-F54D-4CC9-A298-00679F89B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0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7246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E22713-0181-41BE-95C5-50294C610509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6030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3000" y="843480"/>
            <a:ext cx="6857640" cy="829980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2963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650" y="4767263"/>
            <a:ext cx="2057400" cy="27305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830" spc="-1">
                <a:solidFill>
                  <a:srgbClr val="59595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151EAA4-C63A-40F1-A2D0-7E28C0645FBF}" type="datetimeFigureOut">
              <a:rPr lang="ru-RU"/>
              <a:pPr>
                <a:defRPr/>
              </a:pPr>
              <a:t>14.07.2020</a:t>
            </a:fld>
            <a:endParaRPr lang="ru-RU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8950" y="4767263"/>
            <a:ext cx="3086100" cy="27305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62713" y="4767263"/>
            <a:ext cx="2057400" cy="27305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3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C1BBB7E-D037-46CA-8305-E2F662B88685}" type="slidenum">
              <a:rPr lang="ru-RU"/>
              <a:pPr>
                <a:defRPr/>
              </a:pPr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325"/>
            <a:ext cx="8229600" cy="29829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371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42863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288" y="1708150"/>
            <a:ext cx="8320087" cy="2303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atin typeface="Constantia" pitchFamily="18" charset="0"/>
              </a:rPr>
              <a:t>«Соблюдение требований законодательства о выборах. День тишины в период предвыборной агитации»</a:t>
            </a:r>
            <a:endParaRPr lang="ru-RU" sz="2800" i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spc="-1" dirty="0" smtClean="0">
                <a:latin typeface="Constantia" pitchFamily="18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i="1" spc="-1" dirty="0" smtClean="0">
              <a:latin typeface="Constant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spc="-1" dirty="0" smtClean="0">
                <a:latin typeface="Constantia" pitchFamily="18" charset="0"/>
              </a:rPr>
              <a:t>Исполнитель: специалист-эксперт отдела контроля и надзора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spc="-1" dirty="0" smtClean="0">
                <a:latin typeface="Constantia" pitchFamily="18" charset="0"/>
              </a:rPr>
              <a:t> в сфере массовых коммуникаций </a:t>
            </a:r>
            <a:r>
              <a:rPr lang="ru-RU" sz="1100" i="1" spc="-1" dirty="0" err="1" smtClean="0">
                <a:latin typeface="Constantia" pitchFamily="18" charset="0"/>
              </a:rPr>
              <a:t>Митенкова</a:t>
            </a:r>
            <a:r>
              <a:rPr lang="ru-RU" sz="1100" i="1" spc="-1" dirty="0" smtClean="0">
                <a:latin typeface="Constantia" pitchFamily="18" charset="0"/>
              </a:rPr>
              <a:t> Е.В.</a:t>
            </a:r>
            <a:endParaRPr lang="ru-RU" sz="1100" i="1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b="1" dirty="0" smtClean="0">
                <a:solidFill>
                  <a:srgbClr val="000000"/>
                </a:solidFill>
                <a:latin typeface="Century"/>
              </a:rPr>
              <a:t>Август 2020 </a:t>
            </a:r>
            <a:r>
              <a:rPr lang="ru-RU" b="1" dirty="0">
                <a:solidFill>
                  <a:srgbClr val="000000"/>
                </a:solidFill>
                <a:latin typeface="Century"/>
              </a:rPr>
              <a:t>г</a:t>
            </a:r>
            <a:r>
              <a:rPr lang="ru-RU" b="1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23825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sp>
        <p:nvSpPr>
          <p:cNvPr id="136" name="CustomShape 13"/>
          <p:cNvSpPr/>
          <p:nvPr/>
        </p:nvSpPr>
        <p:spPr>
          <a:xfrm>
            <a:off x="395288" y="1708150"/>
            <a:ext cx="8320087" cy="2303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03" name="Прямоугольник 18"/>
          <p:cNvSpPr>
            <a:spLocks noChangeArrowheads="1"/>
          </p:cNvSpPr>
          <p:nvPr/>
        </p:nvSpPr>
        <p:spPr bwMode="auto">
          <a:xfrm>
            <a:off x="395288" y="2608777"/>
            <a:ext cx="85817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тишины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день накануне дня голосования, в который запрещена любая предвыборная агитация.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тишины – возможность позволить каждому избирателю сделать самостоятельный выбор, избежав при этом информативного и психологического давления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голосования –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сентября 2020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г., следовательно, день тишины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часов 00 минут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Окончание периода опубликования опросов общественного мнения –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2020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96" y="680822"/>
            <a:ext cx="3018040" cy="169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sp>
        <p:nvSpPr>
          <p:cNvPr id="136" name="CustomShape 13"/>
          <p:cNvSpPr/>
          <p:nvPr/>
        </p:nvSpPr>
        <p:spPr>
          <a:xfrm>
            <a:off x="395288" y="1708150"/>
            <a:ext cx="8320087" cy="2303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TextBox 3"/>
          <p:cNvSpPr txBox="1"/>
          <p:nvPr/>
        </p:nvSpPr>
        <p:spPr>
          <a:xfrm>
            <a:off x="539552" y="1048841"/>
            <a:ext cx="53962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требует при любом обнародовании результатов опроса общественного мнения, связанного с выборами,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организацию, проводившую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время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число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сбора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регион, где проводился опрос, населенные пункты или субъекты РФ, в пределах территории которых проводился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точную формулировку вопроса, статистическую оценку возможной погрешности, лицо, заказавшее проведение опроса и оплатившее публикацию. 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118606"/>
            <a:ext cx="6791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опросам общественного мнения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1354" y="856930"/>
            <a:ext cx="29334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нарушения</a:t>
            </a:r>
          </a:p>
          <a:p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выборов губернатора и депутатов в муниципалитет в &lt;...(регион)...&gt; провели соцопрос. Как показало исследование, почти половина ярославцев (40,1%) пойдет на выборы. Есть и те, кто пока не определился - 12,8%. Около 8% респондентов не собираются идти на избирательные участки. Партийные предпочтения у жителей региона тоже разные, но лидирующие позиции занимает партия Единая Россия, за нее готовы отдать свой голос 43,9% респондентов. Второе место у КПРФ -12,1%, третье место у ЛДПР - 9,8%. Далее идут Справедливая Россия - 4,8%, Яблоко - 2,2%, Парнас - 1,6%. Остальные голоса разделились между Коммунистами России, партией Родина и Патриотами России. Партия Единая Россия - очевидный лидер по данным исследования, а все вместе взятые партии проигрывают ей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требуемых данных материал содержит только место проведения 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286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63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3825"/>
            <a:ext cx="722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sp>
        <p:nvSpPr>
          <p:cNvPr id="136" name="CustomShape 13"/>
          <p:cNvSpPr/>
          <p:nvPr/>
        </p:nvSpPr>
        <p:spPr>
          <a:xfrm>
            <a:off x="395288" y="1708150"/>
            <a:ext cx="8320087" cy="2303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71" name="Прямоугольник 18"/>
          <p:cNvSpPr>
            <a:spLocks noChangeArrowheads="1"/>
          </p:cNvSpPr>
          <p:nvPr/>
        </p:nvSpPr>
        <p:spPr bwMode="auto">
          <a:xfrm>
            <a:off x="651774" y="163600"/>
            <a:ext cx="799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дней тишины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9620" y="970003"/>
            <a:ext cx="732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Запрещается: </a:t>
            </a:r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(обнародование) результатов опросов общественного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 результатов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выборов.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0" y="2212035"/>
            <a:ext cx="4109010" cy="2926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74" y="2121945"/>
            <a:ext cx="4464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нарушения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сделана за 3 дня до дня голосования: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предварительным данным ВЦИОМ, за Единую Россию готовы отдать свои голоса 48,5% россиян, за КПРФ – 19,8 %, за Справедливую Россию – 12,8 %, а за ЛДПР – 11,42 %. Остальные три партии – Яблоко, Правое дело и Патриоты России – не набирают нужного количества голосов и не преодолевают процентный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587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sp>
        <p:nvSpPr>
          <p:cNvPr id="136" name="CustomShape 13"/>
          <p:cNvSpPr/>
          <p:nvPr/>
        </p:nvSpPr>
        <p:spPr>
          <a:xfrm>
            <a:off x="395288" y="1708150"/>
            <a:ext cx="8320087" cy="2303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08400" y="4156075"/>
            <a:ext cx="2262188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81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3825"/>
            <a:ext cx="5334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0" y="987425"/>
            <a:ext cx="91440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на: -предвыборные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ролики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телевидению;</a:t>
            </a:r>
          </a:p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распространение газет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листовок;</a:t>
            </a:r>
          </a:p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проводятся дебаты и встречи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избирателями</a:t>
            </a:r>
          </a:p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Разрешается: - информация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проводящихся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выборах;</a:t>
            </a:r>
          </a:p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призывы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в 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выборах;</a:t>
            </a:r>
          </a:p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разъяснение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норм и порядка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</a:t>
            </a:r>
          </a:p>
          <a:p>
            <a:pPr>
              <a:spcBef>
                <a:spcPct val="50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с нарушениями указанных требований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информационном портале (СМИ) в день голосования велась текстовая трансляция хода выборов. При этом редакция в качестве иллюстрации того, что один из кандидатов посетил избирательный участок и отдал свой голос, разместила видеоматериал с интервью данного кандидата, в котором присутствовала следующая информация: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«00:26 - Я надеюсь, что активность (граждан) позволит организовать второй тур выборов.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00:29 - Если мы не дадим нашему сопернику набрать 50% и я стану вторым, а по всем опросам так это и получается, то второй тур выборов вполне реален».</a:t>
            </a:r>
          </a:p>
          <a:p>
            <a:pPr algn="ctr">
              <a:spcBef>
                <a:spcPct val="500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951351"/>
            <a:ext cx="1185756" cy="1154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2374405"/>
            <a:ext cx="970951" cy="970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9396" y="85568"/>
            <a:ext cx="577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предвыборную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гитацию в день тишины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443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3825"/>
            <a:ext cx="5334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sp>
        <p:nvSpPr>
          <p:cNvPr id="136" name="CustomShape 13"/>
          <p:cNvSpPr/>
          <p:nvPr/>
        </p:nvSpPr>
        <p:spPr>
          <a:xfrm>
            <a:off x="395288" y="1708150"/>
            <a:ext cx="8320087" cy="2303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7" y="4471987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Овал 1"/>
          <p:cNvSpPr/>
          <p:nvPr/>
        </p:nvSpPr>
        <p:spPr>
          <a:xfrm>
            <a:off x="276510" y="938454"/>
            <a:ext cx="2448967" cy="2375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Ст. 5.</a:t>
            </a:r>
            <a:r>
              <a:rPr lang="ru-RU" sz="1600" dirty="0"/>
              <a:t> </a:t>
            </a:r>
            <a:r>
              <a:rPr lang="ru-RU" sz="1600" dirty="0" smtClean="0"/>
              <a:t>5 КОАП </a:t>
            </a:r>
            <a:r>
              <a:rPr lang="ru-RU" sz="1600" dirty="0"/>
              <a:t>- нарушение порядка участия СМИ в информационном обеспечении выборов</a:t>
            </a:r>
          </a:p>
        </p:txBody>
      </p:sp>
      <p:sp>
        <p:nvSpPr>
          <p:cNvPr id="3" name="Овал 2"/>
          <p:cNvSpPr/>
          <p:nvPr/>
        </p:nvSpPr>
        <p:spPr>
          <a:xfrm>
            <a:off x="6253398" y="963296"/>
            <a:ext cx="2458146" cy="2414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Ст. </a:t>
            </a:r>
            <a:r>
              <a:rPr lang="ru-RU" dirty="0" smtClean="0"/>
              <a:t>5.10 КОАП </a:t>
            </a:r>
            <a:r>
              <a:rPr lang="ru-RU" dirty="0"/>
              <a:t>- агитация вне агитационного периода</a:t>
            </a:r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93591" y="2632764"/>
            <a:ext cx="2508690" cy="250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Ст. </a:t>
            </a:r>
            <a:r>
              <a:rPr lang="ru-RU" sz="1400" dirty="0"/>
              <a:t>16.1 Закона о СМИ </a:t>
            </a:r>
            <a:r>
              <a:rPr lang="ru-RU" sz="1400" dirty="0" smtClean="0"/>
              <a:t>- возможность </a:t>
            </a:r>
            <a:r>
              <a:rPr lang="ru-RU" sz="1400" dirty="0"/>
              <a:t>приостановки выпуска СМИ за нарушение законодательства о выборах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1860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488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9" name="CustomShape 2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0" name="CustomShape 3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1" name="CustomShape 4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2" name="CustomShape 5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3" name="CustomShape 6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51" name="Рисунок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92075"/>
            <a:ext cx="722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" name="CustomShape 7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6" name="CustomShape 8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7" name="CustomShape 9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8" name="CustomShape 10"/>
          <p:cNvSpPr/>
          <p:nvPr/>
        </p:nvSpPr>
        <p:spPr>
          <a:xfrm>
            <a:off x="1298575" y="1955800"/>
            <a:ext cx="7605713" cy="885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8000" rIns="90000" bIns="10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-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spc="-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13808</TotalTime>
  <Words>567</Words>
  <Application>Microsoft Office PowerPoint</Application>
  <PresentationFormat>Экран (16:9)</PresentationFormat>
  <Paragraphs>47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</vt:lpstr>
      <vt:lpstr>Constantia</vt:lpstr>
      <vt:lpstr>DejaVu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Наумова Наталья Владимировна</dc:creator>
  <cp:lastModifiedBy>Knzhukova</cp:lastModifiedBy>
  <cp:revision>1110</cp:revision>
  <cp:lastPrinted>2019-04-05T12:21:53Z</cp:lastPrinted>
  <dcterms:created xsi:type="dcterms:W3CDTF">2015-01-29T07:54:40Z</dcterms:created>
  <dcterms:modified xsi:type="dcterms:W3CDTF">2020-07-14T09:41:17Z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ArticulateGUID">
    <vt:lpwstr>DBA4CB6B-DF2D-4AC2-AD0B-893503C62A3B</vt:lpwstr>
  </property>
  <property fmtid="{D5CDD505-2E9C-101B-9397-08002B2CF9AE}" pid="4" name="ArticulatePath">
    <vt:lpwstr>Shablon_RKN_2016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Экран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19</vt:i4>
  </property>
</Properties>
</file>