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74" r:id="rId4"/>
    <p:sldId id="275" r:id="rId5"/>
    <p:sldId id="276" r:id="rId6"/>
    <p:sldId id="277" r:id="rId7"/>
    <p:sldId id="278" r:id="rId8"/>
    <p:sldId id="279" r:id="rId9"/>
    <p:sldId id="280" r:id="rId10"/>
    <p:sldId id="281" r:id="rId11"/>
    <p:sldId id="282" r:id="rId12"/>
    <p:sldId id="273" r:id="rId13"/>
  </p:sldIdLst>
  <p:sldSz cx="9144000" cy="5143500" type="screen16x9"/>
  <p:notesSz cx="6797675" cy="99266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DejaVu Sans"/>
        <a:cs typeface="DejaVu San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DejaVu Sans"/>
        <a:cs typeface="DejaVu San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DejaVu Sans"/>
        <a:cs typeface="DejaVu San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DejaVu Sans"/>
        <a:cs typeface="DejaVu San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DejaVu Sans"/>
        <a:cs typeface="DejaVu San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DejaVu Sans"/>
        <a:cs typeface="DejaVu San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DejaVu Sans"/>
        <a:cs typeface="DejaVu San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DejaVu Sans"/>
        <a:cs typeface="DejaVu San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DejaVu Sans"/>
        <a:cs typeface="DejaVu San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Елена" initials="Е" lastIdx="1" clrIdx="0">
    <p:extLst>
      <p:ext uri="{19B8F6BF-5375-455C-9EA6-DF929625EA0E}">
        <p15:presenceInfo xmlns:p15="http://schemas.microsoft.com/office/powerpoint/2012/main" userId="Елена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342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145" d="100"/>
          <a:sy n="145" d="100"/>
        </p:scale>
        <p:origin x="462" y="11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B5A3A351-2B4C-49C0-9DD4-99B06FFDC2E5}" type="datetimeFigureOut">
              <a:rPr lang="ru-RU"/>
              <a:pPr>
                <a:defRPr/>
              </a:pPr>
              <a:t>14.07.2020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5114F410-F54D-4CC9-A298-00679F89B8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520010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/>
          </a:p>
        </p:txBody>
      </p:sp>
      <p:sp>
        <p:nvSpPr>
          <p:cNvPr id="1741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CBF9CD8-E32A-416F-94DC-A5FC07BFF62A}" type="slidenum">
              <a:rPr lang="ru-RU">
                <a:ea typeface="DejaVu Sans"/>
                <a:cs typeface="DejaVu Sans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ru-RU">
              <a:ea typeface="DejaVu Sans"/>
              <a:cs typeface="DejaVu Sans"/>
            </a:endParaRPr>
          </a:p>
        </p:txBody>
      </p:sp>
    </p:spTree>
    <p:extLst>
      <p:ext uri="{BB962C8B-B14F-4D97-AF65-F5344CB8AC3E}">
        <p14:creationId xmlns:p14="http://schemas.microsoft.com/office/powerpoint/2010/main" val="22724669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/>
          </a:p>
        </p:txBody>
      </p:sp>
      <p:sp>
        <p:nvSpPr>
          <p:cNvPr id="1741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CBF9CD8-E32A-416F-94DC-A5FC07BFF62A}" type="slidenum">
              <a:rPr lang="ru-RU">
                <a:ea typeface="DejaVu Sans"/>
                <a:cs typeface="DejaVu Sans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ru-RU">
              <a:ea typeface="DejaVu Sans"/>
              <a:cs typeface="DejaVu Sans"/>
            </a:endParaRPr>
          </a:p>
        </p:txBody>
      </p:sp>
    </p:spTree>
    <p:extLst>
      <p:ext uri="{BB962C8B-B14F-4D97-AF65-F5344CB8AC3E}">
        <p14:creationId xmlns:p14="http://schemas.microsoft.com/office/powerpoint/2010/main" val="26004360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/>
          </a:p>
        </p:txBody>
      </p:sp>
      <p:sp>
        <p:nvSpPr>
          <p:cNvPr id="1741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CBF9CD8-E32A-416F-94DC-A5FC07BFF62A}" type="slidenum">
              <a:rPr lang="ru-RU">
                <a:ea typeface="DejaVu Sans"/>
                <a:cs typeface="DejaVu Sans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ru-RU">
              <a:ea typeface="DejaVu Sans"/>
              <a:cs typeface="DejaVu Sans"/>
            </a:endParaRPr>
          </a:p>
        </p:txBody>
      </p:sp>
    </p:spTree>
    <p:extLst>
      <p:ext uri="{BB962C8B-B14F-4D97-AF65-F5344CB8AC3E}">
        <p14:creationId xmlns:p14="http://schemas.microsoft.com/office/powerpoint/2010/main" val="16745013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/>
          </a:p>
        </p:txBody>
      </p:sp>
      <p:sp>
        <p:nvSpPr>
          <p:cNvPr id="1741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CBF9CD8-E32A-416F-94DC-A5FC07BFF62A}" type="slidenum">
              <a:rPr lang="ru-RU">
                <a:ea typeface="DejaVu Sans"/>
                <a:cs typeface="DejaVu Sans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ru-RU">
              <a:ea typeface="DejaVu Sans"/>
              <a:cs typeface="DejaVu Sans"/>
            </a:endParaRPr>
          </a:p>
        </p:txBody>
      </p:sp>
    </p:spTree>
    <p:extLst>
      <p:ext uri="{BB962C8B-B14F-4D97-AF65-F5344CB8AC3E}">
        <p14:creationId xmlns:p14="http://schemas.microsoft.com/office/powerpoint/2010/main" val="38521429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/>
          </a:p>
        </p:txBody>
      </p:sp>
      <p:sp>
        <p:nvSpPr>
          <p:cNvPr id="1741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CBF9CD8-E32A-416F-94DC-A5FC07BFF62A}" type="slidenum">
              <a:rPr lang="ru-RU">
                <a:ea typeface="DejaVu Sans"/>
                <a:cs typeface="DejaVu Sans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ru-RU">
              <a:ea typeface="DejaVu Sans"/>
              <a:cs typeface="DejaVu Sans"/>
            </a:endParaRPr>
          </a:p>
        </p:txBody>
      </p:sp>
    </p:spTree>
    <p:extLst>
      <p:ext uri="{BB962C8B-B14F-4D97-AF65-F5344CB8AC3E}">
        <p14:creationId xmlns:p14="http://schemas.microsoft.com/office/powerpoint/2010/main" val="3869690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/>
          </a:p>
        </p:txBody>
      </p:sp>
      <p:sp>
        <p:nvSpPr>
          <p:cNvPr id="1741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CBF9CD8-E32A-416F-94DC-A5FC07BFF62A}" type="slidenum">
              <a:rPr lang="ru-RU">
                <a:ea typeface="DejaVu Sans"/>
                <a:cs typeface="DejaVu Sans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ru-RU">
              <a:ea typeface="DejaVu Sans"/>
              <a:cs typeface="DejaVu Sans"/>
            </a:endParaRPr>
          </a:p>
        </p:txBody>
      </p:sp>
    </p:spTree>
    <p:extLst>
      <p:ext uri="{BB962C8B-B14F-4D97-AF65-F5344CB8AC3E}">
        <p14:creationId xmlns:p14="http://schemas.microsoft.com/office/powerpoint/2010/main" val="8436861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/>
          </a:p>
        </p:txBody>
      </p:sp>
      <p:sp>
        <p:nvSpPr>
          <p:cNvPr id="1741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CBF9CD8-E32A-416F-94DC-A5FC07BFF62A}" type="slidenum">
              <a:rPr lang="ru-RU">
                <a:ea typeface="DejaVu Sans"/>
                <a:cs typeface="DejaVu Sans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ru-RU">
              <a:ea typeface="DejaVu Sans"/>
              <a:cs typeface="DejaVu Sans"/>
            </a:endParaRPr>
          </a:p>
        </p:txBody>
      </p:sp>
    </p:spTree>
    <p:extLst>
      <p:ext uri="{BB962C8B-B14F-4D97-AF65-F5344CB8AC3E}">
        <p14:creationId xmlns:p14="http://schemas.microsoft.com/office/powerpoint/2010/main" val="30370934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/>
          </a:p>
        </p:txBody>
      </p:sp>
      <p:sp>
        <p:nvSpPr>
          <p:cNvPr id="1741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CBF9CD8-E32A-416F-94DC-A5FC07BFF62A}" type="slidenum">
              <a:rPr lang="ru-RU">
                <a:ea typeface="DejaVu Sans"/>
                <a:cs typeface="DejaVu Sans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ru-RU">
              <a:ea typeface="DejaVu Sans"/>
              <a:cs typeface="DejaVu Sans"/>
            </a:endParaRPr>
          </a:p>
        </p:txBody>
      </p:sp>
    </p:spTree>
    <p:extLst>
      <p:ext uri="{BB962C8B-B14F-4D97-AF65-F5344CB8AC3E}">
        <p14:creationId xmlns:p14="http://schemas.microsoft.com/office/powerpoint/2010/main" val="29332338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/>
          </a:p>
        </p:txBody>
      </p:sp>
      <p:sp>
        <p:nvSpPr>
          <p:cNvPr id="1741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CBF9CD8-E32A-416F-94DC-A5FC07BFF62A}" type="slidenum">
              <a:rPr lang="ru-RU">
                <a:ea typeface="DejaVu Sans"/>
                <a:cs typeface="DejaVu Sans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ru-RU">
              <a:ea typeface="DejaVu Sans"/>
              <a:cs typeface="DejaVu Sans"/>
            </a:endParaRPr>
          </a:p>
        </p:txBody>
      </p:sp>
    </p:spTree>
    <p:extLst>
      <p:ext uri="{BB962C8B-B14F-4D97-AF65-F5344CB8AC3E}">
        <p14:creationId xmlns:p14="http://schemas.microsoft.com/office/powerpoint/2010/main" val="28327461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/>
          </a:p>
        </p:txBody>
      </p:sp>
      <p:sp>
        <p:nvSpPr>
          <p:cNvPr id="1741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CBF9CD8-E32A-416F-94DC-A5FC07BFF62A}" type="slidenum">
              <a:rPr lang="ru-RU">
                <a:ea typeface="DejaVu Sans"/>
                <a:cs typeface="DejaVu Sans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ru-RU">
              <a:ea typeface="DejaVu Sans"/>
              <a:cs typeface="DejaVu Sans"/>
            </a:endParaRPr>
          </a:p>
        </p:txBody>
      </p:sp>
    </p:spTree>
    <p:extLst>
      <p:ext uri="{BB962C8B-B14F-4D97-AF65-F5344CB8AC3E}">
        <p14:creationId xmlns:p14="http://schemas.microsoft.com/office/powerpoint/2010/main" val="23526085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1143000" y="843480"/>
            <a:ext cx="6857640" cy="17902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1143000" y="843480"/>
            <a:ext cx="6857640" cy="17902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1143000" y="843480"/>
            <a:ext cx="6857640" cy="17902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1143000" y="843480"/>
            <a:ext cx="6857640" cy="17902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anchor="ctr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1143000" y="843480"/>
            <a:ext cx="6857640" cy="17902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1143000" y="843480"/>
            <a:ext cx="6857640" cy="17902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1143000" y="843480"/>
            <a:ext cx="6857640" cy="17902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1143000" y="843480"/>
            <a:ext cx="6857640" cy="8299800"/>
          </a:xfrm>
          <a:prstGeom prst="rect">
            <a:avLst/>
          </a:prstGeom>
        </p:spPr>
        <p:txBody>
          <a:bodyPr anchor="ctr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1143000" y="843480"/>
            <a:ext cx="6857640" cy="17902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1143000" y="843480"/>
            <a:ext cx="6857640" cy="17902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1143000" y="843480"/>
            <a:ext cx="6857640" cy="17902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1143000" y="842963"/>
            <a:ext cx="6858000" cy="1790700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6" name="PlaceHolder 2"/>
          <p:cNvSpPr>
            <a:spLocks noGrp="1"/>
          </p:cNvSpPr>
          <p:nvPr>
            <p:ph type="dt"/>
          </p:nvPr>
        </p:nvSpPr>
        <p:spPr>
          <a:xfrm>
            <a:off x="628650" y="4767263"/>
            <a:ext cx="2057400" cy="273050"/>
          </a:xfrm>
          <a:prstGeom prst="rect">
            <a:avLst/>
          </a:prstGeom>
        </p:spPr>
        <p:txBody>
          <a:bodyPr anchor="ctr"/>
          <a:lstStyle>
            <a:lvl1pPr fontAlgn="auto">
              <a:spcBef>
                <a:spcPts val="0"/>
              </a:spcBef>
              <a:spcAft>
                <a:spcPts val="0"/>
              </a:spcAft>
              <a:defRPr sz="830" spc="-1">
                <a:solidFill>
                  <a:srgbClr val="595959"/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fld id="{D151EAA4-C63A-40F1-A2D0-7E28C0645FBF}" type="datetimeFigureOut">
              <a:rPr lang="ru-RU"/>
              <a:pPr>
                <a:defRPr/>
              </a:pPr>
              <a:t>14.07.2020</a:t>
            </a:fld>
            <a:endParaRPr lang="ru-RU"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ftr"/>
          </p:nvPr>
        </p:nvSpPr>
        <p:spPr>
          <a:xfrm>
            <a:off x="3028950" y="4767263"/>
            <a:ext cx="3086100" cy="273050"/>
          </a:xfrm>
          <a:prstGeom prst="rect">
            <a:avLst/>
          </a:prstGeom>
        </p:spPr>
        <p:txBody>
          <a:bodyPr anchor="ctr"/>
          <a:lstStyle>
            <a:lvl1pPr fontAlgn="auto">
              <a:spcBef>
                <a:spcPts val="0"/>
              </a:spcBef>
              <a:spcAft>
                <a:spcPts val="0"/>
              </a:spcAft>
              <a:defRPr sz="2400" spc="-1">
                <a:latin typeface="Times New Roman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PlaceHolder 4"/>
          <p:cNvSpPr>
            <a:spLocks noGrp="1"/>
          </p:cNvSpPr>
          <p:nvPr>
            <p:ph type="sldNum"/>
          </p:nvPr>
        </p:nvSpPr>
        <p:spPr>
          <a:xfrm>
            <a:off x="6462713" y="4767263"/>
            <a:ext cx="2057400" cy="273050"/>
          </a:xfrm>
          <a:prstGeom prst="rect">
            <a:avLst/>
          </a:prstGeom>
        </p:spPr>
        <p:txBody>
          <a:bodyPr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830" spc="-1">
                <a:solidFill>
                  <a:srgbClr val="8B8B8B"/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fld id="{7C1BBB7E-D037-46CA-8305-E2F662B88685}" type="slidenum">
              <a:rPr lang="ru-RU"/>
              <a:pPr>
                <a:defRPr/>
              </a:pPr>
              <a:t>‹#›</a:t>
            </a:fld>
            <a:endParaRPr lang="ru-RU"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457200" y="1203325"/>
            <a:ext cx="8229600" cy="2982913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r>
              <a:rPr lang="ru-RU"/>
              <a:t>Для правки структуры щёлкните мышью</a:t>
            </a:r>
          </a:p>
          <a:p>
            <a:pPr lvl="1"/>
            <a:r>
              <a:rPr lang="ru-RU"/>
              <a:t>Второй уровень структуры</a:t>
            </a:r>
          </a:p>
          <a:p>
            <a:pPr lvl="2"/>
            <a:r>
              <a:rPr lang="ru-RU"/>
              <a:t>Третий уровень структуры</a:t>
            </a:r>
          </a:p>
          <a:p>
            <a:pPr lvl="3"/>
            <a:r>
              <a:rPr lang="ru-RU"/>
              <a:t>Четвёртый уровень структуры</a:t>
            </a:r>
          </a:p>
          <a:p>
            <a:pPr lvl="4"/>
            <a:r>
              <a:rPr lang="ru-RU"/>
              <a:t>Пятый уровень структуры</a:t>
            </a:r>
          </a:p>
          <a:p>
            <a:pPr lvl="5"/>
            <a:r>
              <a:rPr lang="ru-RU"/>
              <a:t>Шестой уровень структуры</a:t>
            </a:r>
          </a:p>
          <a:p>
            <a:pPr lvl="6"/>
            <a:r>
              <a:rPr lang="ru-RU"/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Arial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CustomShape 2"/>
          <p:cNvSpPr/>
          <p:nvPr/>
        </p:nvSpPr>
        <p:spPr>
          <a:xfrm rot="18900000">
            <a:off x="433388" y="-1588"/>
            <a:ext cx="842962" cy="841376"/>
          </a:xfrm>
          <a:prstGeom prst="roundRect">
            <a:avLst>
              <a:gd name="adj" fmla="val 16667"/>
            </a:avLst>
          </a:prstGeom>
          <a:solidFill>
            <a:schemeClr val="accent1">
              <a:lumMod val="20000"/>
              <a:lumOff val="80000"/>
            </a:schemeClr>
          </a:solidFill>
          <a:ln w="6480">
            <a:noFill/>
          </a:ln>
          <a:effectLst>
            <a:outerShdw blurRad="406400" dist="101600" dir="252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25" name="CustomShape 3"/>
          <p:cNvSpPr/>
          <p:nvPr/>
        </p:nvSpPr>
        <p:spPr>
          <a:xfrm rot="18900000">
            <a:off x="68263" y="-31750"/>
            <a:ext cx="879475" cy="9017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6480">
            <a:noFill/>
          </a:ln>
          <a:effectLst>
            <a:outerShdw blurRad="406400" dist="101600" dir="252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26" name="CustomShape 4"/>
          <p:cNvSpPr/>
          <p:nvPr/>
        </p:nvSpPr>
        <p:spPr>
          <a:xfrm rot="18900000">
            <a:off x="8542338" y="-223838"/>
            <a:ext cx="841375" cy="842963"/>
          </a:xfrm>
          <a:prstGeom prst="roundRect">
            <a:avLst>
              <a:gd name="adj" fmla="val 16667"/>
            </a:avLst>
          </a:prstGeom>
          <a:solidFill>
            <a:schemeClr val="accent1">
              <a:lumMod val="20000"/>
              <a:lumOff val="80000"/>
            </a:schemeClr>
          </a:solidFill>
          <a:ln w="6480">
            <a:noFill/>
          </a:ln>
          <a:effectLst>
            <a:outerShdw blurRad="406400" dist="101600" dir="252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27" name="CustomShape 5"/>
          <p:cNvSpPr/>
          <p:nvPr/>
        </p:nvSpPr>
        <p:spPr>
          <a:xfrm rot="18900000">
            <a:off x="7573963" y="-206375"/>
            <a:ext cx="885825" cy="88582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6480">
            <a:noFill/>
          </a:ln>
          <a:effectLst>
            <a:outerShdw blurRad="406400" dist="101600" dir="252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28" name="CustomShape 6"/>
          <p:cNvSpPr/>
          <p:nvPr/>
        </p:nvSpPr>
        <p:spPr>
          <a:xfrm rot="18900000">
            <a:off x="8059738" y="-74613"/>
            <a:ext cx="760412" cy="758826"/>
          </a:xfrm>
          <a:prstGeom prst="roundRect">
            <a:avLst>
              <a:gd name="adj" fmla="val 16667"/>
            </a:avLst>
          </a:prstGeom>
          <a:solidFill>
            <a:schemeClr val="accent1">
              <a:lumMod val="20000"/>
              <a:lumOff val="80000"/>
              <a:alpha val="80000"/>
            </a:schemeClr>
          </a:solidFill>
          <a:ln w="6480">
            <a:noFill/>
          </a:ln>
          <a:effectLst>
            <a:outerShdw blurRad="406400" dist="101600" dir="252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29" name="CustomShape 7"/>
          <p:cNvSpPr/>
          <p:nvPr/>
        </p:nvSpPr>
        <p:spPr>
          <a:xfrm rot="18900000">
            <a:off x="7850188" y="214313"/>
            <a:ext cx="231775" cy="211137"/>
          </a:xfrm>
          <a:prstGeom prst="roundRect">
            <a:avLst>
              <a:gd name="adj" fmla="val 16667"/>
            </a:avLst>
          </a:prstGeom>
          <a:solidFill>
            <a:schemeClr val="accent5">
              <a:lumMod val="40000"/>
              <a:lumOff val="60000"/>
              <a:alpha val="30000"/>
            </a:schemeClr>
          </a:solidFill>
          <a:ln w="6480">
            <a:noFill/>
          </a:ln>
          <a:effectLst>
            <a:outerShdw blurRad="406400" dist="101600" dir="252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30" name="CustomShape 8"/>
          <p:cNvSpPr/>
          <p:nvPr/>
        </p:nvSpPr>
        <p:spPr>
          <a:xfrm rot="18900000">
            <a:off x="8226425" y="85725"/>
            <a:ext cx="412750" cy="412750"/>
          </a:xfrm>
          <a:prstGeom prst="roundRect">
            <a:avLst>
              <a:gd name="adj" fmla="val 16667"/>
            </a:avLst>
          </a:prstGeom>
          <a:solidFill>
            <a:srgbClr val="00B0F0">
              <a:alpha val="39000"/>
            </a:srgbClr>
          </a:solidFill>
          <a:ln w="6480">
            <a:noFill/>
          </a:ln>
          <a:effectLst>
            <a:outerShdw blurRad="406400" dist="101600" dir="252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31" name="CustomShape 9"/>
          <p:cNvSpPr/>
          <p:nvPr/>
        </p:nvSpPr>
        <p:spPr>
          <a:xfrm rot="18900000">
            <a:off x="7259638" y="85725"/>
            <a:ext cx="412750" cy="412750"/>
          </a:xfrm>
          <a:prstGeom prst="roundRect">
            <a:avLst>
              <a:gd name="adj" fmla="val 16667"/>
            </a:avLst>
          </a:prstGeom>
          <a:solidFill>
            <a:schemeClr val="accent5">
              <a:alpha val="39000"/>
            </a:schemeClr>
          </a:solidFill>
          <a:ln w="6480">
            <a:noFill/>
          </a:ln>
          <a:effectLst>
            <a:outerShdw blurRad="406400" dist="101600" dir="252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32" name="CustomShape 10"/>
          <p:cNvSpPr/>
          <p:nvPr/>
        </p:nvSpPr>
        <p:spPr>
          <a:xfrm rot="18900000">
            <a:off x="7058025" y="169863"/>
            <a:ext cx="231775" cy="209550"/>
          </a:xfrm>
          <a:prstGeom prst="roundRect">
            <a:avLst>
              <a:gd name="adj" fmla="val 16667"/>
            </a:avLst>
          </a:prstGeom>
          <a:solidFill>
            <a:srgbClr val="00B0F0">
              <a:alpha val="52000"/>
            </a:srgbClr>
          </a:solidFill>
          <a:ln w="6480">
            <a:noFill/>
          </a:ln>
          <a:effectLst>
            <a:outerShdw blurRad="406400" dist="101600" dir="2520000" algn="ctr" rotWithShape="0">
              <a:srgbClr val="000000">
                <a:alpha val="71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5371" name="Рисунок 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588" y="42863"/>
            <a:ext cx="720725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4" name="CustomShape 11"/>
          <p:cNvSpPr/>
          <p:nvPr/>
        </p:nvSpPr>
        <p:spPr>
          <a:xfrm>
            <a:off x="1042988" y="842963"/>
            <a:ext cx="7121525" cy="94456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spc="-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6" name="CustomShape 13"/>
          <p:cNvSpPr/>
          <p:nvPr/>
        </p:nvSpPr>
        <p:spPr>
          <a:xfrm>
            <a:off x="395288" y="163288"/>
            <a:ext cx="8320087" cy="364614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>
                <a:solidFill>
                  <a:schemeClr val="accent1">
                    <a:lumMod val="50000"/>
                  </a:schemeClr>
                </a:solidFill>
                <a:latin typeface="Constantia" pitchFamily="18" charset="0"/>
              </a:rPr>
              <a:t>Управление Роскомнадзора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>
                <a:solidFill>
                  <a:schemeClr val="accent1">
                    <a:lumMod val="50000"/>
                  </a:schemeClr>
                </a:solidFill>
                <a:latin typeface="Constantia" pitchFamily="18" charset="0"/>
              </a:rPr>
              <a:t>по Республике Коми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b="1" i="1" dirty="0">
              <a:latin typeface="Constantia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b="1" i="1" dirty="0">
              <a:latin typeface="Constantia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i="1" dirty="0">
                <a:latin typeface="Constantia" pitchFamily="18" charset="0"/>
              </a:rPr>
              <a:t>«Соблюдение требований законодательства о выборах. </a:t>
            </a:r>
            <a:r>
              <a:rPr lang="ru-RU" sz="2800" b="1" i="1">
                <a:latin typeface="Constantia" pitchFamily="18" charset="0"/>
              </a:rPr>
              <a:t>Общие сведения»</a:t>
            </a:r>
            <a:endParaRPr lang="ru-RU" sz="2800" i="1" dirty="0">
              <a:latin typeface="Constantia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i="1" spc="-1" dirty="0">
                <a:latin typeface="Constantia" pitchFamily="18" charset="0"/>
              </a:rPr>
              <a:t> </a:t>
            </a:r>
            <a:endParaRPr lang="ru-RU" sz="1100" i="1" spc="-1" dirty="0">
              <a:latin typeface="Constantia" pitchFamily="18" charset="0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i="1" spc="-1" dirty="0">
                <a:latin typeface="Constantia" pitchFamily="18" charset="0"/>
              </a:rPr>
              <a:t>Докладчик: 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i="1" spc="-1" dirty="0">
                <a:latin typeface="Constantia" pitchFamily="18" charset="0"/>
              </a:rPr>
              <a:t>начальник отдела КНСМК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i="1" spc="-1" dirty="0">
                <a:latin typeface="Constantia" pitchFamily="18" charset="0"/>
              </a:rPr>
              <a:t>Дороднова Ю.В.</a:t>
            </a:r>
            <a:endParaRPr lang="ru-RU" sz="1100" i="1" spc="-1" dirty="0">
              <a:latin typeface="Constantia" pitchFamily="18" charset="0"/>
            </a:endParaRPr>
          </a:p>
        </p:txBody>
      </p:sp>
      <p:sp>
        <p:nvSpPr>
          <p:cNvPr id="138" name="CustomShape 15"/>
          <p:cNvSpPr/>
          <p:nvPr/>
        </p:nvSpPr>
        <p:spPr>
          <a:xfrm>
            <a:off x="3203848" y="4227513"/>
            <a:ext cx="2839765" cy="36512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ru-RU" sz="1400" b="1" dirty="0">
                <a:solidFill>
                  <a:srgbClr val="000000"/>
                </a:solidFill>
                <a:latin typeface="Century"/>
              </a:rPr>
              <a:t>г. Сыктывкар, 2020 г</a:t>
            </a:r>
            <a:r>
              <a:rPr lang="ru-RU" sz="1400" b="1" dirty="0">
                <a:solidFill>
                  <a:srgbClr val="000000"/>
                </a:solidFill>
              </a:rPr>
              <a:t>.</a:t>
            </a:r>
            <a:endParaRPr lang="ru-RU" sz="1400" dirty="0"/>
          </a:p>
        </p:txBody>
      </p:sp>
      <p:sp>
        <p:nvSpPr>
          <p:cNvPr id="140" name="CustomShape 17"/>
          <p:cNvSpPr/>
          <p:nvPr/>
        </p:nvSpPr>
        <p:spPr>
          <a:xfrm rot="18900000">
            <a:off x="5668963" y="4448175"/>
            <a:ext cx="841375" cy="842963"/>
          </a:xfrm>
          <a:prstGeom prst="roundRect">
            <a:avLst>
              <a:gd name="adj" fmla="val 16667"/>
            </a:avLst>
          </a:prstGeom>
          <a:solidFill>
            <a:schemeClr val="accent1">
              <a:lumMod val="20000"/>
              <a:lumOff val="80000"/>
            </a:schemeClr>
          </a:solidFill>
          <a:ln w="6480">
            <a:noFill/>
          </a:ln>
          <a:effectLst>
            <a:outerShdw blurRad="406400" dist="101600" dir="252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41" name="CustomShape 18"/>
          <p:cNvSpPr/>
          <p:nvPr/>
        </p:nvSpPr>
        <p:spPr>
          <a:xfrm rot="18900000">
            <a:off x="7359650" y="4125913"/>
            <a:ext cx="1525588" cy="1665287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6480">
            <a:noFill/>
          </a:ln>
          <a:effectLst>
            <a:outerShdw blurRad="406400" dist="101600" dir="252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42" name="CustomShape 19"/>
          <p:cNvSpPr/>
          <p:nvPr/>
        </p:nvSpPr>
        <p:spPr>
          <a:xfrm rot="18900000">
            <a:off x="6383338" y="4471988"/>
            <a:ext cx="965200" cy="973137"/>
          </a:xfrm>
          <a:prstGeom prst="roundRect">
            <a:avLst>
              <a:gd name="adj" fmla="val 16667"/>
            </a:avLst>
          </a:prstGeom>
          <a:solidFill>
            <a:schemeClr val="accent5">
              <a:alpha val="39000"/>
            </a:schemeClr>
          </a:solidFill>
          <a:ln w="6480">
            <a:noFill/>
          </a:ln>
          <a:effectLst>
            <a:outerShdw blurRad="406400" dist="101600" dir="252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43" name="CustomShape 20"/>
          <p:cNvSpPr/>
          <p:nvPr/>
        </p:nvSpPr>
        <p:spPr>
          <a:xfrm rot="18900000">
            <a:off x="7408863" y="4608513"/>
            <a:ext cx="696912" cy="695325"/>
          </a:xfrm>
          <a:prstGeom prst="roundRect">
            <a:avLst>
              <a:gd name="adj" fmla="val 16667"/>
            </a:avLst>
          </a:prstGeom>
          <a:solidFill>
            <a:srgbClr val="00B0F0">
              <a:alpha val="39000"/>
            </a:srgbClr>
          </a:solidFill>
          <a:ln w="6480">
            <a:noFill/>
          </a:ln>
          <a:effectLst>
            <a:outerShdw blurRad="406400" dist="101600" dir="252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0" dur="1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3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5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6"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9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0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1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22"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5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6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7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28" dur="1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1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2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3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34"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7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8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9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40"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3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4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5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46"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9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0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1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52"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55" dur="1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6" dur="1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7" dur="1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58" dur="1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61" dur="1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2" dur="1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3" dur="1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64" dur="1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67" dur="1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8" dur="1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9" dur="1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70" dur="1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3" dur="1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74" dur="1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75" dur="1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76" dur="1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CustomShape 18"/>
          <p:cNvSpPr/>
          <p:nvPr/>
        </p:nvSpPr>
        <p:spPr>
          <a:xfrm rot="18900000">
            <a:off x="7359650" y="4125913"/>
            <a:ext cx="1525588" cy="1665287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6480">
            <a:noFill/>
          </a:ln>
          <a:effectLst>
            <a:outerShdw blurRad="406400" dist="101600" dir="252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24" name="CustomShape 2"/>
          <p:cNvSpPr/>
          <p:nvPr/>
        </p:nvSpPr>
        <p:spPr>
          <a:xfrm rot="18900000">
            <a:off x="433388" y="-1588"/>
            <a:ext cx="842962" cy="841376"/>
          </a:xfrm>
          <a:prstGeom prst="roundRect">
            <a:avLst>
              <a:gd name="adj" fmla="val 16667"/>
            </a:avLst>
          </a:prstGeom>
          <a:solidFill>
            <a:schemeClr val="accent1">
              <a:lumMod val="20000"/>
              <a:lumOff val="80000"/>
            </a:schemeClr>
          </a:solidFill>
          <a:ln w="6480">
            <a:noFill/>
          </a:ln>
          <a:effectLst>
            <a:outerShdw blurRad="406400" dist="101600" dir="252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25" name="CustomShape 3"/>
          <p:cNvSpPr/>
          <p:nvPr/>
        </p:nvSpPr>
        <p:spPr>
          <a:xfrm rot="18900000">
            <a:off x="68263" y="-31750"/>
            <a:ext cx="879475" cy="9017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6480">
            <a:noFill/>
          </a:ln>
          <a:effectLst>
            <a:outerShdw blurRad="406400" dist="101600" dir="252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26" name="CustomShape 4"/>
          <p:cNvSpPr/>
          <p:nvPr/>
        </p:nvSpPr>
        <p:spPr>
          <a:xfrm rot="18900000">
            <a:off x="8542338" y="-223838"/>
            <a:ext cx="841375" cy="842963"/>
          </a:xfrm>
          <a:prstGeom prst="roundRect">
            <a:avLst>
              <a:gd name="adj" fmla="val 16667"/>
            </a:avLst>
          </a:prstGeom>
          <a:solidFill>
            <a:schemeClr val="accent1">
              <a:lumMod val="20000"/>
              <a:lumOff val="80000"/>
            </a:schemeClr>
          </a:solidFill>
          <a:ln w="6480">
            <a:noFill/>
          </a:ln>
          <a:effectLst>
            <a:outerShdw blurRad="406400" dist="101600" dir="252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27" name="CustomShape 5"/>
          <p:cNvSpPr/>
          <p:nvPr/>
        </p:nvSpPr>
        <p:spPr>
          <a:xfrm rot="18900000">
            <a:off x="7573963" y="-206375"/>
            <a:ext cx="885825" cy="88582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6480">
            <a:noFill/>
          </a:ln>
          <a:effectLst>
            <a:outerShdw blurRad="406400" dist="101600" dir="252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28" name="CustomShape 6"/>
          <p:cNvSpPr/>
          <p:nvPr/>
        </p:nvSpPr>
        <p:spPr>
          <a:xfrm rot="18900000">
            <a:off x="8059738" y="-74613"/>
            <a:ext cx="760412" cy="758826"/>
          </a:xfrm>
          <a:prstGeom prst="roundRect">
            <a:avLst>
              <a:gd name="adj" fmla="val 16667"/>
            </a:avLst>
          </a:prstGeom>
          <a:solidFill>
            <a:schemeClr val="accent1">
              <a:lumMod val="20000"/>
              <a:lumOff val="80000"/>
              <a:alpha val="80000"/>
            </a:schemeClr>
          </a:solidFill>
          <a:ln w="6480">
            <a:noFill/>
          </a:ln>
          <a:effectLst>
            <a:outerShdw blurRad="406400" dist="101600" dir="252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29" name="CustomShape 7"/>
          <p:cNvSpPr/>
          <p:nvPr/>
        </p:nvSpPr>
        <p:spPr>
          <a:xfrm rot="18900000">
            <a:off x="7850188" y="214313"/>
            <a:ext cx="231775" cy="211137"/>
          </a:xfrm>
          <a:prstGeom prst="roundRect">
            <a:avLst>
              <a:gd name="adj" fmla="val 16667"/>
            </a:avLst>
          </a:prstGeom>
          <a:solidFill>
            <a:schemeClr val="accent5">
              <a:lumMod val="40000"/>
              <a:lumOff val="60000"/>
              <a:alpha val="30000"/>
            </a:schemeClr>
          </a:solidFill>
          <a:ln w="6480">
            <a:noFill/>
          </a:ln>
          <a:effectLst>
            <a:outerShdw blurRad="406400" dist="101600" dir="252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30" name="CustomShape 8"/>
          <p:cNvSpPr/>
          <p:nvPr/>
        </p:nvSpPr>
        <p:spPr>
          <a:xfrm rot="18900000">
            <a:off x="8226425" y="85725"/>
            <a:ext cx="412750" cy="412750"/>
          </a:xfrm>
          <a:prstGeom prst="roundRect">
            <a:avLst>
              <a:gd name="adj" fmla="val 16667"/>
            </a:avLst>
          </a:prstGeom>
          <a:solidFill>
            <a:srgbClr val="00B0F0">
              <a:alpha val="39000"/>
            </a:srgbClr>
          </a:solidFill>
          <a:ln w="6480">
            <a:noFill/>
          </a:ln>
          <a:effectLst>
            <a:outerShdw blurRad="406400" dist="101600" dir="252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31" name="CustomShape 9"/>
          <p:cNvSpPr/>
          <p:nvPr/>
        </p:nvSpPr>
        <p:spPr>
          <a:xfrm rot="18900000">
            <a:off x="7259638" y="85725"/>
            <a:ext cx="412750" cy="412750"/>
          </a:xfrm>
          <a:prstGeom prst="roundRect">
            <a:avLst>
              <a:gd name="adj" fmla="val 16667"/>
            </a:avLst>
          </a:prstGeom>
          <a:solidFill>
            <a:schemeClr val="accent5">
              <a:alpha val="39000"/>
            </a:schemeClr>
          </a:solidFill>
          <a:ln w="6480">
            <a:noFill/>
          </a:ln>
          <a:effectLst>
            <a:outerShdw blurRad="406400" dist="101600" dir="252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32" name="CustomShape 10"/>
          <p:cNvSpPr/>
          <p:nvPr/>
        </p:nvSpPr>
        <p:spPr>
          <a:xfrm rot="18900000">
            <a:off x="7058025" y="169863"/>
            <a:ext cx="231775" cy="209550"/>
          </a:xfrm>
          <a:prstGeom prst="roundRect">
            <a:avLst>
              <a:gd name="adj" fmla="val 16667"/>
            </a:avLst>
          </a:prstGeom>
          <a:solidFill>
            <a:srgbClr val="00B0F0">
              <a:alpha val="52000"/>
            </a:srgbClr>
          </a:solidFill>
          <a:ln w="6480">
            <a:noFill/>
          </a:ln>
          <a:effectLst>
            <a:outerShdw blurRad="406400" dist="101600" dir="2520000" algn="ctr" rotWithShape="0">
              <a:srgbClr val="000000">
                <a:alpha val="71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6395" name="Рисунок 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637" y="67793"/>
            <a:ext cx="720725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4" name="CustomShape 11"/>
          <p:cNvSpPr/>
          <p:nvPr/>
        </p:nvSpPr>
        <p:spPr>
          <a:xfrm>
            <a:off x="751008" y="352531"/>
            <a:ext cx="7121525" cy="94456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/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ОТВЕТСТВЕННОСТЬ</a:t>
            </a:r>
          </a:p>
        </p:txBody>
      </p:sp>
      <p:sp>
        <p:nvSpPr>
          <p:cNvPr id="136" name="CustomShape 13"/>
          <p:cNvSpPr/>
          <p:nvPr/>
        </p:nvSpPr>
        <p:spPr>
          <a:xfrm>
            <a:off x="1137741" y="1045935"/>
            <a:ext cx="6765071" cy="319033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just">
              <a:buClrTx/>
            </a:pPr>
            <a:r>
              <a:rPr lang="ru-RU" sz="1400">
                <a:latin typeface="Times New Roman" panose="02020603050405020304" pitchFamily="18" charset="0"/>
                <a:cs typeface="Times New Roman" panose="02020603050405020304" pitchFamily="18" charset="0"/>
              </a:rPr>
              <a:t>Должностные лица Роскомнадзора составляют протоколы об АП, предусмотренных статьями КоАП РФ:</a:t>
            </a:r>
          </a:p>
          <a:p>
            <a:pPr algn="just">
              <a:buClrTx/>
            </a:pPr>
            <a:endParaRPr lang="ru-RU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ClrTx/>
              <a:buFont typeface="Wingdings" panose="05000000000000000000" pitchFamily="2" charset="2"/>
              <a:buChar char="Ø"/>
            </a:pPr>
            <a:r>
              <a:rPr lang="ru-RU" sz="1400">
                <a:latin typeface="Times New Roman" panose="02020603050405020304" pitchFamily="18" charset="0"/>
                <a:cs typeface="Times New Roman" panose="02020603050405020304" pitchFamily="18" charset="0"/>
              </a:rPr>
              <a:t>Ст. 5.5 - нарушение порядка участия СМИ в информационном обеспечении выборов (ч.1 – штраф на ю.л. – до 100 т.р.; ч. 2 – до 30т.р.);</a:t>
            </a:r>
          </a:p>
          <a:p>
            <a:pPr marL="342900" indent="-342900" algn="just">
              <a:buClrTx/>
              <a:buFont typeface="Wingdings" panose="05000000000000000000" pitchFamily="2" charset="2"/>
              <a:buChar char="Ø"/>
            </a:pPr>
            <a:endParaRPr lang="ru-RU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ClrTx/>
              <a:buFont typeface="Wingdings" panose="05000000000000000000" pitchFamily="2" charset="2"/>
              <a:buChar char="Ø"/>
            </a:pPr>
            <a:r>
              <a:rPr lang="ru-RU" sz="1400">
                <a:latin typeface="Times New Roman" panose="02020603050405020304" pitchFamily="18" charset="0"/>
                <a:cs typeface="Times New Roman" panose="02020603050405020304" pitchFamily="18" charset="0"/>
              </a:rPr>
              <a:t>Ст. 5.10 - агитация вне агитационного периода (до 100 т.р.) </a:t>
            </a:r>
          </a:p>
          <a:p>
            <a:pPr marL="342900" indent="-342900" algn="just">
              <a:buClrTx/>
              <a:buFont typeface="Wingdings" panose="05000000000000000000" pitchFamily="2" charset="2"/>
              <a:buChar char="Ø"/>
            </a:pPr>
            <a:endParaRPr lang="ru-RU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ClrTx/>
              <a:buFont typeface="Wingdings" panose="05000000000000000000" pitchFamily="2" charset="2"/>
              <a:buChar char="Ø"/>
            </a:pPr>
            <a:r>
              <a:rPr lang="ru-RU" sz="1400">
                <a:latin typeface="Times New Roman" panose="02020603050405020304" pitchFamily="18" charset="0"/>
                <a:cs typeface="Times New Roman" panose="02020603050405020304" pitchFamily="18" charset="0"/>
              </a:rPr>
              <a:t>Ст. 5.11 - агитация лицами, которым участие в ее проведении запрещено (до 30 т.р.);</a:t>
            </a:r>
          </a:p>
          <a:p>
            <a:pPr marL="342900" indent="-342900" algn="just">
              <a:buClrTx/>
              <a:buFont typeface="Wingdings" panose="05000000000000000000" pitchFamily="2" charset="2"/>
              <a:buChar char="Ø"/>
            </a:pPr>
            <a:endParaRPr lang="ru-RU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ClrTx/>
              <a:buFont typeface="Wingdings" panose="05000000000000000000" pitchFamily="2" charset="2"/>
              <a:buChar char="Ø"/>
            </a:pPr>
            <a:r>
              <a:rPr lang="ru-RU" sz="1400">
                <a:latin typeface="Times New Roman" panose="02020603050405020304" pitchFamily="18" charset="0"/>
                <a:cs typeface="Times New Roman" panose="02020603050405020304" pitchFamily="18" charset="0"/>
              </a:rPr>
              <a:t>Ст. 5.13 - непредоставление возможности обнародовать опровержение или иное разъяснение в защиту чести, достоинства и деловой репутации (до 20 т.р.).</a:t>
            </a:r>
            <a:endParaRPr lang="ru-RU" sz="1600" dirty="0"/>
          </a:p>
        </p:txBody>
      </p:sp>
      <p:sp>
        <p:nvSpPr>
          <p:cNvPr id="138" name="CustomShape 15"/>
          <p:cNvSpPr/>
          <p:nvPr/>
        </p:nvSpPr>
        <p:spPr>
          <a:xfrm>
            <a:off x="3779838" y="4227513"/>
            <a:ext cx="2263775" cy="36512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pc="-1" dirty="0"/>
          </a:p>
        </p:txBody>
      </p:sp>
      <p:sp>
        <p:nvSpPr>
          <p:cNvPr id="140" name="CustomShape 17"/>
          <p:cNvSpPr/>
          <p:nvPr/>
        </p:nvSpPr>
        <p:spPr>
          <a:xfrm rot="18900000">
            <a:off x="5668963" y="4448175"/>
            <a:ext cx="841375" cy="842963"/>
          </a:xfrm>
          <a:prstGeom prst="roundRect">
            <a:avLst>
              <a:gd name="adj" fmla="val 16667"/>
            </a:avLst>
          </a:prstGeom>
          <a:solidFill>
            <a:schemeClr val="accent1">
              <a:lumMod val="20000"/>
              <a:lumOff val="80000"/>
            </a:schemeClr>
          </a:solidFill>
          <a:ln w="6480">
            <a:noFill/>
          </a:ln>
          <a:effectLst>
            <a:outerShdw blurRad="406400" dist="101600" dir="252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42" name="CustomShape 19"/>
          <p:cNvSpPr/>
          <p:nvPr/>
        </p:nvSpPr>
        <p:spPr>
          <a:xfrm rot="18900000">
            <a:off x="6383338" y="4471988"/>
            <a:ext cx="965200" cy="973137"/>
          </a:xfrm>
          <a:prstGeom prst="roundRect">
            <a:avLst>
              <a:gd name="adj" fmla="val 16667"/>
            </a:avLst>
          </a:prstGeom>
          <a:solidFill>
            <a:schemeClr val="accent5">
              <a:alpha val="39000"/>
            </a:schemeClr>
          </a:solidFill>
          <a:ln w="6480">
            <a:noFill/>
          </a:ln>
          <a:effectLst>
            <a:outerShdw blurRad="406400" dist="101600" dir="252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43" name="CustomShape 20"/>
          <p:cNvSpPr/>
          <p:nvPr/>
        </p:nvSpPr>
        <p:spPr>
          <a:xfrm rot="18900000">
            <a:off x="7408863" y="4608513"/>
            <a:ext cx="696912" cy="695325"/>
          </a:xfrm>
          <a:prstGeom prst="roundRect">
            <a:avLst>
              <a:gd name="adj" fmla="val 16667"/>
            </a:avLst>
          </a:prstGeom>
          <a:solidFill>
            <a:srgbClr val="00B0F0">
              <a:alpha val="39000"/>
            </a:srgbClr>
          </a:solidFill>
          <a:ln w="6480">
            <a:noFill/>
          </a:ln>
          <a:effectLst>
            <a:outerShdw blurRad="406400" dist="101600" dir="252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9" name="Picture 8" descr="C:\Documents and Settings\krehalev\Desktop\regnum_picture_1461441387632961_normal.jpg">
            <a:extLst>
              <a:ext uri="{FF2B5EF4-FFF2-40B4-BE49-F238E27FC236}">
                <a16:creationId xmlns:a16="http://schemas.microsoft.com/office/drawing/2014/main" id="{69114DDA-4B18-423E-B487-4E22CFDF2A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846408"/>
            <a:ext cx="1888090" cy="131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16234618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0" dur="1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3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5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6"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9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0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1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22"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5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6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7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28" dur="1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1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2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3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34"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7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8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9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40"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3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4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5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46"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9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0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1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52"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55" dur="1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6" dur="1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7" dur="1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58" dur="1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61" dur="1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2" dur="1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3" dur="1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64" dur="1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67" dur="1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8" dur="1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9" dur="1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70" dur="1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3" dur="1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74" dur="1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75" dur="1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76" dur="1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CustomShape 18"/>
          <p:cNvSpPr/>
          <p:nvPr/>
        </p:nvSpPr>
        <p:spPr>
          <a:xfrm rot="18900000">
            <a:off x="7359650" y="4125913"/>
            <a:ext cx="1525588" cy="1665287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6480">
            <a:noFill/>
          </a:ln>
          <a:effectLst>
            <a:outerShdw blurRad="406400" dist="101600" dir="252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24" name="CustomShape 2"/>
          <p:cNvSpPr/>
          <p:nvPr/>
        </p:nvSpPr>
        <p:spPr>
          <a:xfrm rot="18900000">
            <a:off x="433388" y="-1588"/>
            <a:ext cx="842962" cy="841376"/>
          </a:xfrm>
          <a:prstGeom prst="roundRect">
            <a:avLst>
              <a:gd name="adj" fmla="val 16667"/>
            </a:avLst>
          </a:prstGeom>
          <a:solidFill>
            <a:schemeClr val="accent1">
              <a:lumMod val="20000"/>
              <a:lumOff val="80000"/>
            </a:schemeClr>
          </a:solidFill>
          <a:ln w="6480">
            <a:noFill/>
          </a:ln>
          <a:effectLst>
            <a:outerShdw blurRad="406400" dist="101600" dir="252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25" name="CustomShape 3"/>
          <p:cNvSpPr/>
          <p:nvPr/>
        </p:nvSpPr>
        <p:spPr>
          <a:xfrm rot="18900000">
            <a:off x="68263" y="-31750"/>
            <a:ext cx="879475" cy="9017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6480">
            <a:noFill/>
          </a:ln>
          <a:effectLst>
            <a:outerShdw blurRad="406400" dist="101600" dir="252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26" name="CustomShape 4"/>
          <p:cNvSpPr/>
          <p:nvPr/>
        </p:nvSpPr>
        <p:spPr>
          <a:xfrm rot="18900000">
            <a:off x="8542338" y="-223838"/>
            <a:ext cx="841375" cy="842963"/>
          </a:xfrm>
          <a:prstGeom prst="roundRect">
            <a:avLst>
              <a:gd name="adj" fmla="val 16667"/>
            </a:avLst>
          </a:prstGeom>
          <a:solidFill>
            <a:schemeClr val="accent1">
              <a:lumMod val="20000"/>
              <a:lumOff val="80000"/>
            </a:schemeClr>
          </a:solidFill>
          <a:ln w="6480">
            <a:noFill/>
          </a:ln>
          <a:effectLst>
            <a:outerShdw blurRad="406400" dist="101600" dir="252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27" name="CustomShape 5"/>
          <p:cNvSpPr/>
          <p:nvPr/>
        </p:nvSpPr>
        <p:spPr>
          <a:xfrm rot="18900000">
            <a:off x="7573963" y="-206375"/>
            <a:ext cx="885825" cy="88582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6480">
            <a:noFill/>
          </a:ln>
          <a:effectLst>
            <a:outerShdw blurRad="406400" dist="101600" dir="252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28" name="CustomShape 6"/>
          <p:cNvSpPr/>
          <p:nvPr/>
        </p:nvSpPr>
        <p:spPr>
          <a:xfrm rot="18900000">
            <a:off x="8059738" y="-74613"/>
            <a:ext cx="760412" cy="758826"/>
          </a:xfrm>
          <a:prstGeom prst="roundRect">
            <a:avLst>
              <a:gd name="adj" fmla="val 16667"/>
            </a:avLst>
          </a:prstGeom>
          <a:solidFill>
            <a:schemeClr val="accent1">
              <a:lumMod val="20000"/>
              <a:lumOff val="80000"/>
              <a:alpha val="80000"/>
            </a:schemeClr>
          </a:solidFill>
          <a:ln w="6480">
            <a:noFill/>
          </a:ln>
          <a:effectLst>
            <a:outerShdw blurRad="406400" dist="101600" dir="252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29" name="CustomShape 7"/>
          <p:cNvSpPr/>
          <p:nvPr/>
        </p:nvSpPr>
        <p:spPr>
          <a:xfrm rot="18900000">
            <a:off x="7850188" y="214313"/>
            <a:ext cx="231775" cy="211137"/>
          </a:xfrm>
          <a:prstGeom prst="roundRect">
            <a:avLst>
              <a:gd name="adj" fmla="val 16667"/>
            </a:avLst>
          </a:prstGeom>
          <a:solidFill>
            <a:schemeClr val="accent5">
              <a:lumMod val="40000"/>
              <a:lumOff val="60000"/>
              <a:alpha val="30000"/>
            </a:schemeClr>
          </a:solidFill>
          <a:ln w="6480">
            <a:noFill/>
          </a:ln>
          <a:effectLst>
            <a:outerShdw blurRad="406400" dist="101600" dir="252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30" name="CustomShape 8"/>
          <p:cNvSpPr/>
          <p:nvPr/>
        </p:nvSpPr>
        <p:spPr>
          <a:xfrm rot="18900000">
            <a:off x="8226425" y="85725"/>
            <a:ext cx="412750" cy="412750"/>
          </a:xfrm>
          <a:prstGeom prst="roundRect">
            <a:avLst>
              <a:gd name="adj" fmla="val 16667"/>
            </a:avLst>
          </a:prstGeom>
          <a:solidFill>
            <a:srgbClr val="00B0F0">
              <a:alpha val="39000"/>
            </a:srgbClr>
          </a:solidFill>
          <a:ln w="6480">
            <a:noFill/>
          </a:ln>
          <a:effectLst>
            <a:outerShdw blurRad="406400" dist="101600" dir="252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31" name="CustomShape 9"/>
          <p:cNvSpPr/>
          <p:nvPr/>
        </p:nvSpPr>
        <p:spPr>
          <a:xfrm rot="18900000">
            <a:off x="7259638" y="85725"/>
            <a:ext cx="412750" cy="412750"/>
          </a:xfrm>
          <a:prstGeom prst="roundRect">
            <a:avLst>
              <a:gd name="adj" fmla="val 16667"/>
            </a:avLst>
          </a:prstGeom>
          <a:solidFill>
            <a:schemeClr val="accent5">
              <a:alpha val="39000"/>
            </a:schemeClr>
          </a:solidFill>
          <a:ln w="6480">
            <a:noFill/>
          </a:ln>
          <a:effectLst>
            <a:outerShdw blurRad="406400" dist="101600" dir="252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32" name="CustomShape 10"/>
          <p:cNvSpPr/>
          <p:nvPr/>
        </p:nvSpPr>
        <p:spPr>
          <a:xfrm rot="18900000">
            <a:off x="7058025" y="169863"/>
            <a:ext cx="231775" cy="209550"/>
          </a:xfrm>
          <a:prstGeom prst="roundRect">
            <a:avLst>
              <a:gd name="adj" fmla="val 16667"/>
            </a:avLst>
          </a:prstGeom>
          <a:solidFill>
            <a:srgbClr val="00B0F0">
              <a:alpha val="52000"/>
            </a:srgbClr>
          </a:solidFill>
          <a:ln w="6480">
            <a:noFill/>
          </a:ln>
          <a:effectLst>
            <a:outerShdw blurRad="406400" dist="101600" dir="2520000" algn="ctr" rotWithShape="0">
              <a:srgbClr val="000000">
                <a:alpha val="71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6395" name="Рисунок 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637" y="67793"/>
            <a:ext cx="720725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4" name="CustomShape 11"/>
          <p:cNvSpPr/>
          <p:nvPr/>
        </p:nvSpPr>
        <p:spPr>
          <a:xfrm>
            <a:off x="54447" y="468577"/>
            <a:ext cx="7121525" cy="94456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/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ПРИОСТАНОВКА ВЫПУСКА СМИ</a:t>
            </a:r>
            <a:endParaRPr lang="ru-RU" sz="20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6" name="CustomShape 13"/>
          <p:cNvSpPr/>
          <p:nvPr/>
        </p:nvSpPr>
        <p:spPr>
          <a:xfrm>
            <a:off x="611436" y="1290926"/>
            <a:ext cx="7921128" cy="319033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42900" indent="-342900">
              <a:buAutoNum type="arabicPeriod"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Одно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нарушение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 суда вступило в силу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повторное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нарушение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избирком вправе обратиться в РКН с представлением о приостановлении выпуска СМИ.</a:t>
            </a:r>
          </a:p>
          <a:p>
            <a:pPr marL="342900" indent="-342900">
              <a:buAutoNum type="arabicPeriod"/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РКН с привлечением заинтересованных лиц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проверяет факты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Если они подтверждаются - обращается в суд. Если нет - направляет в избирком отказ. </a:t>
            </a:r>
          </a:p>
          <a:p>
            <a:pPr marL="342900" indent="-342900">
              <a:buFont typeface="+mj-lt"/>
              <a:buAutoNum type="arabicPeriod"/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РКН не вправе отказаться от обращения в суд, если СМИ совершило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более 2 нарушений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решения суда вступили в  силу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Материалы направляются в суд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без проверки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  </a:t>
            </a: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i="1" dirty="0">
              <a:latin typeface="Times New Roman" panose="02020603050405020304" pitchFamily="18" charset="0"/>
              <a:ea typeface="Calibri" pitchFamily="34" charset="0"/>
              <a:cs typeface="Times New Roman" panose="02020603050405020304" pitchFamily="18" charset="0"/>
            </a:endParaRPr>
          </a:p>
          <a:p>
            <a:r>
              <a:rPr lang="ru-RU" sz="1600" i="1" dirty="0"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*Срок давности привлечения к ответственности по делам о нарушениях законодательства о выборах - </a:t>
            </a:r>
            <a:r>
              <a:rPr lang="ru-RU" sz="2400" b="1" i="1" dirty="0">
                <a:solidFill>
                  <a:srgbClr val="C00000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1 год</a:t>
            </a:r>
            <a:r>
              <a:rPr lang="ru-RU" sz="1600" b="1" i="1" dirty="0">
                <a:solidFill>
                  <a:srgbClr val="C00000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buFont typeface="+mj-lt"/>
              <a:buAutoNum type="arabicPeriod"/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8" name="CustomShape 15"/>
          <p:cNvSpPr/>
          <p:nvPr/>
        </p:nvSpPr>
        <p:spPr>
          <a:xfrm>
            <a:off x="3779838" y="4227513"/>
            <a:ext cx="2263775" cy="36512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pc="-1" dirty="0"/>
          </a:p>
        </p:txBody>
      </p:sp>
      <p:sp>
        <p:nvSpPr>
          <p:cNvPr id="140" name="CustomShape 17"/>
          <p:cNvSpPr/>
          <p:nvPr/>
        </p:nvSpPr>
        <p:spPr>
          <a:xfrm rot="18900000">
            <a:off x="5668963" y="4448175"/>
            <a:ext cx="841375" cy="842963"/>
          </a:xfrm>
          <a:prstGeom prst="roundRect">
            <a:avLst>
              <a:gd name="adj" fmla="val 16667"/>
            </a:avLst>
          </a:prstGeom>
          <a:solidFill>
            <a:schemeClr val="accent1">
              <a:lumMod val="20000"/>
              <a:lumOff val="80000"/>
            </a:schemeClr>
          </a:solidFill>
          <a:ln w="6480">
            <a:noFill/>
          </a:ln>
          <a:effectLst>
            <a:outerShdw blurRad="406400" dist="101600" dir="252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42" name="CustomShape 19"/>
          <p:cNvSpPr/>
          <p:nvPr/>
        </p:nvSpPr>
        <p:spPr>
          <a:xfrm rot="18900000">
            <a:off x="6383338" y="4471988"/>
            <a:ext cx="965200" cy="973137"/>
          </a:xfrm>
          <a:prstGeom prst="roundRect">
            <a:avLst>
              <a:gd name="adj" fmla="val 16667"/>
            </a:avLst>
          </a:prstGeom>
          <a:solidFill>
            <a:schemeClr val="accent5">
              <a:alpha val="39000"/>
            </a:schemeClr>
          </a:solidFill>
          <a:ln w="6480">
            <a:noFill/>
          </a:ln>
          <a:effectLst>
            <a:outerShdw blurRad="406400" dist="101600" dir="252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43" name="CustomShape 20"/>
          <p:cNvSpPr/>
          <p:nvPr/>
        </p:nvSpPr>
        <p:spPr>
          <a:xfrm rot="18900000">
            <a:off x="7408863" y="4608513"/>
            <a:ext cx="696912" cy="695325"/>
          </a:xfrm>
          <a:prstGeom prst="roundRect">
            <a:avLst>
              <a:gd name="adj" fmla="val 16667"/>
            </a:avLst>
          </a:prstGeom>
          <a:solidFill>
            <a:srgbClr val="00B0F0">
              <a:alpha val="39000"/>
            </a:srgbClr>
          </a:solidFill>
          <a:ln w="6480">
            <a:noFill/>
          </a:ln>
          <a:effectLst>
            <a:outerShdw blurRad="406400" dist="101600" dir="252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2F5DD3FE-862A-4967-BA43-B02F3288A45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8543" y="80675"/>
            <a:ext cx="1185756" cy="1154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7527381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0" dur="1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3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5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6"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9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0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1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22"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5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6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7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28" dur="1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1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2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3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34"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7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8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9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40"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3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4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5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46"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9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0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1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52"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55" dur="1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6" dur="1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7" dur="1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58" dur="1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61" dur="1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2" dur="1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3" dur="1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64" dur="1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67" dur="1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8" dur="1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9" dur="1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70" dur="1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3" dur="1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74" dur="1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75" dur="1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76" dur="1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CustomShape 1"/>
          <p:cNvSpPr/>
          <p:nvPr/>
        </p:nvSpPr>
        <p:spPr>
          <a:xfrm rot="18900000">
            <a:off x="433388" y="-1588"/>
            <a:ext cx="842962" cy="841376"/>
          </a:xfrm>
          <a:prstGeom prst="roundRect">
            <a:avLst>
              <a:gd name="adj" fmla="val 16667"/>
            </a:avLst>
          </a:prstGeom>
          <a:solidFill>
            <a:schemeClr val="accent1">
              <a:lumMod val="20000"/>
              <a:lumOff val="80000"/>
            </a:schemeClr>
          </a:solidFill>
          <a:ln w="6480">
            <a:noFill/>
          </a:ln>
          <a:effectLst>
            <a:outerShdw blurRad="406400" dist="101600" dir="252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19" name="CustomShape 2"/>
          <p:cNvSpPr/>
          <p:nvPr/>
        </p:nvSpPr>
        <p:spPr>
          <a:xfrm rot="18900000">
            <a:off x="68263" y="-31750"/>
            <a:ext cx="879475" cy="9017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6480">
            <a:noFill/>
          </a:ln>
          <a:effectLst>
            <a:outerShdw blurRad="406400" dist="101600" dir="252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20" name="CustomShape 3"/>
          <p:cNvSpPr/>
          <p:nvPr/>
        </p:nvSpPr>
        <p:spPr>
          <a:xfrm rot="18900000">
            <a:off x="8542338" y="-223838"/>
            <a:ext cx="841375" cy="842963"/>
          </a:xfrm>
          <a:prstGeom prst="roundRect">
            <a:avLst>
              <a:gd name="adj" fmla="val 16667"/>
            </a:avLst>
          </a:prstGeom>
          <a:solidFill>
            <a:schemeClr val="accent1">
              <a:lumMod val="20000"/>
              <a:lumOff val="80000"/>
            </a:schemeClr>
          </a:solidFill>
          <a:ln w="6480">
            <a:noFill/>
          </a:ln>
          <a:effectLst>
            <a:outerShdw blurRad="406400" dist="101600" dir="252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21" name="CustomShape 4"/>
          <p:cNvSpPr/>
          <p:nvPr/>
        </p:nvSpPr>
        <p:spPr>
          <a:xfrm rot="18900000">
            <a:off x="7573963" y="-206375"/>
            <a:ext cx="885825" cy="88582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6480">
            <a:noFill/>
          </a:ln>
          <a:effectLst>
            <a:outerShdw blurRad="406400" dist="101600" dir="252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22" name="CustomShape 5"/>
          <p:cNvSpPr/>
          <p:nvPr/>
        </p:nvSpPr>
        <p:spPr>
          <a:xfrm rot="18900000">
            <a:off x="8059738" y="-74613"/>
            <a:ext cx="760412" cy="758826"/>
          </a:xfrm>
          <a:prstGeom prst="roundRect">
            <a:avLst>
              <a:gd name="adj" fmla="val 16667"/>
            </a:avLst>
          </a:prstGeom>
          <a:solidFill>
            <a:schemeClr val="accent1">
              <a:lumMod val="20000"/>
              <a:lumOff val="80000"/>
              <a:alpha val="80000"/>
            </a:schemeClr>
          </a:solidFill>
          <a:ln w="6480">
            <a:noFill/>
          </a:ln>
          <a:effectLst>
            <a:outerShdw blurRad="406400" dist="101600" dir="252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23" name="CustomShape 6"/>
          <p:cNvSpPr/>
          <p:nvPr/>
        </p:nvSpPr>
        <p:spPr>
          <a:xfrm rot="18900000">
            <a:off x="7850188" y="214313"/>
            <a:ext cx="231775" cy="211137"/>
          </a:xfrm>
          <a:prstGeom prst="roundRect">
            <a:avLst>
              <a:gd name="adj" fmla="val 16667"/>
            </a:avLst>
          </a:prstGeom>
          <a:solidFill>
            <a:schemeClr val="accent5">
              <a:lumMod val="40000"/>
              <a:lumOff val="60000"/>
              <a:alpha val="30000"/>
            </a:schemeClr>
          </a:solidFill>
          <a:ln w="6480">
            <a:noFill/>
          </a:ln>
          <a:effectLst>
            <a:outerShdw blurRad="406400" dist="101600" dir="252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31751" name="Рисунок 2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463" y="92075"/>
            <a:ext cx="722312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5" name="CustomShape 7"/>
          <p:cNvSpPr/>
          <p:nvPr/>
        </p:nvSpPr>
        <p:spPr>
          <a:xfrm rot="18900000">
            <a:off x="8226425" y="85725"/>
            <a:ext cx="412750" cy="412750"/>
          </a:xfrm>
          <a:prstGeom prst="roundRect">
            <a:avLst>
              <a:gd name="adj" fmla="val 16667"/>
            </a:avLst>
          </a:prstGeom>
          <a:solidFill>
            <a:srgbClr val="00B0F0">
              <a:alpha val="39000"/>
            </a:srgbClr>
          </a:solidFill>
          <a:ln w="6480">
            <a:noFill/>
          </a:ln>
          <a:effectLst>
            <a:outerShdw blurRad="406400" dist="101600" dir="252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26" name="CustomShape 8"/>
          <p:cNvSpPr/>
          <p:nvPr/>
        </p:nvSpPr>
        <p:spPr>
          <a:xfrm rot="18900000">
            <a:off x="7259638" y="85725"/>
            <a:ext cx="412750" cy="412750"/>
          </a:xfrm>
          <a:prstGeom prst="roundRect">
            <a:avLst>
              <a:gd name="adj" fmla="val 16667"/>
            </a:avLst>
          </a:prstGeom>
          <a:solidFill>
            <a:schemeClr val="accent5">
              <a:alpha val="39000"/>
            </a:schemeClr>
          </a:solidFill>
          <a:ln w="6480">
            <a:noFill/>
          </a:ln>
          <a:effectLst>
            <a:outerShdw blurRad="406400" dist="101600" dir="252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27" name="CustomShape 9"/>
          <p:cNvSpPr/>
          <p:nvPr/>
        </p:nvSpPr>
        <p:spPr>
          <a:xfrm rot="18900000">
            <a:off x="7058025" y="169863"/>
            <a:ext cx="231775" cy="209550"/>
          </a:xfrm>
          <a:prstGeom prst="roundRect">
            <a:avLst>
              <a:gd name="adj" fmla="val 16667"/>
            </a:avLst>
          </a:prstGeom>
          <a:solidFill>
            <a:srgbClr val="00B0F0">
              <a:alpha val="52000"/>
            </a:srgbClr>
          </a:solidFill>
          <a:ln w="6480">
            <a:noFill/>
          </a:ln>
          <a:effectLst>
            <a:outerShdw blurRad="406400" dist="101600" dir="2520000" algn="ctr" rotWithShape="0">
              <a:srgbClr val="000000">
                <a:alpha val="71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28" name="CustomShape 10"/>
          <p:cNvSpPr/>
          <p:nvPr/>
        </p:nvSpPr>
        <p:spPr>
          <a:xfrm>
            <a:off x="1298575" y="1955800"/>
            <a:ext cx="7605713" cy="88582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08000" rIns="90000" bIns="10800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spc="-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4400" spc="-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1000" fill="hold"/>
                                        <p:tgtEl>
                                          <p:spTgt spid="5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1000" fill="hold"/>
                                        <p:tgtEl>
                                          <p:spTgt spid="5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1000" fill="hold"/>
                                        <p:tgtEl>
                                          <p:spTgt spid="5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0" dur="1000"/>
                                        <p:tgtEl>
                                          <p:spTgt spid="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3" dur="1000" fill="hold"/>
                                        <p:tgtEl>
                                          <p:spTgt spid="5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" dur="1000" fill="hold"/>
                                        <p:tgtEl>
                                          <p:spTgt spid="5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5" dur="1000" fill="hold"/>
                                        <p:tgtEl>
                                          <p:spTgt spid="5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6" dur="1000"/>
                                        <p:tgtEl>
                                          <p:spTgt spid="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9" dur="1000" fill="hold"/>
                                        <p:tgtEl>
                                          <p:spTgt spid="5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0" dur="1000" fill="hold"/>
                                        <p:tgtEl>
                                          <p:spTgt spid="5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1" dur="1000" fill="hold"/>
                                        <p:tgtEl>
                                          <p:spTgt spid="5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22" dur="1000"/>
                                        <p:tgtEl>
                                          <p:spTgt spid="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5" dur="1000" fill="hold"/>
                                        <p:tgtEl>
                                          <p:spTgt spid="5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6" dur="1000" fill="hold"/>
                                        <p:tgtEl>
                                          <p:spTgt spid="5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7" dur="1000" fill="hold"/>
                                        <p:tgtEl>
                                          <p:spTgt spid="5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28" dur="1000"/>
                                        <p:tgtEl>
                                          <p:spTgt spid="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1" dur="1000" fill="hold"/>
                                        <p:tgtEl>
                                          <p:spTgt spid="5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2" dur="1000" fill="hold"/>
                                        <p:tgtEl>
                                          <p:spTgt spid="5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3" dur="1000" fill="hold"/>
                                        <p:tgtEl>
                                          <p:spTgt spid="5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34" dur="1000"/>
                                        <p:tgtEl>
                                          <p:spTgt spid="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7" dur="1000" fill="hold"/>
                                        <p:tgtEl>
                                          <p:spTgt spid="5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8" dur="1000" fill="hold"/>
                                        <p:tgtEl>
                                          <p:spTgt spid="5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9" dur="1000" fill="hold"/>
                                        <p:tgtEl>
                                          <p:spTgt spid="5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40" dur="1000"/>
                                        <p:tgtEl>
                                          <p:spTgt spid="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3" dur="1000" fill="hold"/>
                                        <p:tgtEl>
                                          <p:spTgt spid="5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4" dur="1000" fill="hold"/>
                                        <p:tgtEl>
                                          <p:spTgt spid="5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5" dur="1000" fill="hold"/>
                                        <p:tgtEl>
                                          <p:spTgt spid="5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46" dur="1000"/>
                                        <p:tgtEl>
                                          <p:spTgt spid="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9" dur="1000" fill="hold"/>
                                        <p:tgtEl>
                                          <p:spTgt spid="5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0" dur="1000" fill="hold"/>
                                        <p:tgtEl>
                                          <p:spTgt spid="5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1" dur="1000" fill="hold"/>
                                        <p:tgtEl>
                                          <p:spTgt spid="5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52" dur="1000"/>
                                        <p:tgtEl>
                                          <p:spTgt spid="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10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56" dur="500"/>
                                        <p:tgtEl>
                                          <p:spTgt spid="5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CustomShape 2"/>
          <p:cNvSpPr/>
          <p:nvPr/>
        </p:nvSpPr>
        <p:spPr>
          <a:xfrm rot="18900000">
            <a:off x="433388" y="-1588"/>
            <a:ext cx="842962" cy="841376"/>
          </a:xfrm>
          <a:prstGeom prst="roundRect">
            <a:avLst>
              <a:gd name="adj" fmla="val 16667"/>
            </a:avLst>
          </a:prstGeom>
          <a:solidFill>
            <a:schemeClr val="accent1">
              <a:lumMod val="20000"/>
              <a:lumOff val="80000"/>
            </a:schemeClr>
          </a:solidFill>
          <a:ln w="6480">
            <a:noFill/>
          </a:ln>
          <a:effectLst>
            <a:outerShdw blurRad="406400" dist="101600" dir="252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25" name="CustomShape 3"/>
          <p:cNvSpPr/>
          <p:nvPr/>
        </p:nvSpPr>
        <p:spPr>
          <a:xfrm rot="18900000">
            <a:off x="68263" y="-31750"/>
            <a:ext cx="879475" cy="9017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6480">
            <a:noFill/>
          </a:ln>
          <a:effectLst>
            <a:outerShdw blurRad="406400" dist="101600" dir="252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26" name="CustomShape 4"/>
          <p:cNvSpPr/>
          <p:nvPr/>
        </p:nvSpPr>
        <p:spPr>
          <a:xfrm rot="18900000">
            <a:off x="8542338" y="-223838"/>
            <a:ext cx="841375" cy="842963"/>
          </a:xfrm>
          <a:prstGeom prst="roundRect">
            <a:avLst>
              <a:gd name="adj" fmla="val 16667"/>
            </a:avLst>
          </a:prstGeom>
          <a:solidFill>
            <a:schemeClr val="accent1">
              <a:lumMod val="20000"/>
              <a:lumOff val="80000"/>
            </a:schemeClr>
          </a:solidFill>
          <a:ln w="6480">
            <a:noFill/>
          </a:ln>
          <a:effectLst>
            <a:outerShdw blurRad="406400" dist="101600" dir="252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27" name="CustomShape 5"/>
          <p:cNvSpPr/>
          <p:nvPr/>
        </p:nvSpPr>
        <p:spPr>
          <a:xfrm rot="18900000">
            <a:off x="7573963" y="-206375"/>
            <a:ext cx="885825" cy="88582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6480">
            <a:noFill/>
          </a:ln>
          <a:effectLst>
            <a:outerShdw blurRad="406400" dist="101600" dir="252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28" name="CustomShape 6"/>
          <p:cNvSpPr/>
          <p:nvPr/>
        </p:nvSpPr>
        <p:spPr>
          <a:xfrm rot="18900000">
            <a:off x="8059738" y="-74613"/>
            <a:ext cx="760412" cy="758826"/>
          </a:xfrm>
          <a:prstGeom prst="roundRect">
            <a:avLst>
              <a:gd name="adj" fmla="val 16667"/>
            </a:avLst>
          </a:prstGeom>
          <a:solidFill>
            <a:schemeClr val="accent1">
              <a:lumMod val="20000"/>
              <a:lumOff val="80000"/>
              <a:alpha val="80000"/>
            </a:schemeClr>
          </a:solidFill>
          <a:ln w="6480">
            <a:noFill/>
          </a:ln>
          <a:effectLst>
            <a:outerShdw blurRad="406400" dist="101600" dir="252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29" name="CustomShape 7"/>
          <p:cNvSpPr/>
          <p:nvPr/>
        </p:nvSpPr>
        <p:spPr>
          <a:xfrm rot="18900000">
            <a:off x="7850188" y="214313"/>
            <a:ext cx="231775" cy="211137"/>
          </a:xfrm>
          <a:prstGeom prst="roundRect">
            <a:avLst>
              <a:gd name="adj" fmla="val 16667"/>
            </a:avLst>
          </a:prstGeom>
          <a:solidFill>
            <a:schemeClr val="accent5">
              <a:lumMod val="40000"/>
              <a:lumOff val="60000"/>
              <a:alpha val="30000"/>
            </a:schemeClr>
          </a:solidFill>
          <a:ln w="6480">
            <a:noFill/>
          </a:ln>
          <a:effectLst>
            <a:outerShdw blurRad="406400" dist="101600" dir="252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30" name="CustomShape 8"/>
          <p:cNvSpPr/>
          <p:nvPr/>
        </p:nvSpPr>
        <p:spPr>
          <a:xfrm rot="18900000">
            <a:off x="8226425" y="85725"/>
            <a:ext cx="412750" cy="412750"/>
          </a:xfrm>
          <a:prstGeom prst="roundRect">
            <a:avLst>
              <a:gd name="adj" fmla="val 16667"/>
            </a:avLst>
          </a:prstGeom>
          <a:solidFill>
            <a:srgbClr val="00B0F0">
              <a:alpha val="39000"/>
            </a:srgbClr>
          </a:solidFill>
          <a:ln w="6480">
            <a:noFill/>
          </a:ln>
          <a:effectLst>
            <a:outerShdw blurRad="406400" dist="101600" dir="252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31" name="CustomShape 9"/>
          <p:cNvSpPr/>
          <p:nvPr/>
        </p:nvSpPr>
        <p:spPr>
          <a:xfrm rot="18900000">
            <a:off x="7259638" y="85725"/>
            <a:ext cx="412750" cy="412750"/>
          </a:xfrm>
          <a:prstGeom prst="roundRect">
            <a:avLst>
              <a:gd name="adj" fmla="val 16667"/>
            </a:avLst>
          </a:prstGeom>
          <a:solidFill>
            <a:schemeClr val="accent5">
              <a:alpha val="39000"/>
            </a:schemeClr>
          </a:solidFill>
          <a:ln w="6480">
            <a:noFill/>
          </a:ln>
          <a:effectLst>
            <a:outerShdw blurRad="406400" dist="101600" dir="252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32" name="CustomShape 10"/>
          <p:cNvSpPr/>
          <p:nvPr/>
        </p:nvSpPr>
        <p:spPr>
          <a:xfrm rot="18900000">
            <a:off x="7058025" y="169863"/>
            <a:ext cx="231775" cy="209550"/>
          </a:xfrm>
          <a:prstGeom prst="roundRect">
            <a:avLst>
              <a:gd name="adj" fmla="val 16667"/>
            </a:avLst>
          </a:prstGeom>
          <a:solidFill>
            <a:srgbClr val="00B0F0">
              <a:alpha val="52000"/>
            </a:srgbClr>
          </a:solidFill>
          <a:ln w="6480">
            <a:noFill/>
          </a:ln>
          <a:effectLst>
            <a:outerShdw blurRad="406400" dist="101600" dir="2520000" algn="ctr" rotWithShape="0">
              <a:srgbClr val="000000">
                <a:alpha val="71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6395" name="Рисунок 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7637" y="59531"/>
            <a:ext cx="720725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4" name="CustomShape 11"/>
          <p:cNvSpPr/>
          <p:nvPr/>
        </p:nvSpPr>
        <p:spPr>
          <a:xfrm>
            <a:off x="1042988" y="842963"/>
            <a:ext cx="7121525" cy="94456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spc="-1" dirty="0"/>
          </a:p>
        </p:txBody>
      </p:sp>
      <p:sp>
        <p:nvSpPr>
          <p:cNvPr id="136" name="CustomShape 13"/>
          <p:cNvSpPr/>
          <p:nvPr/>
        </p:nvSpPr>
        <p:spPr>
          <a:xfrm>
            <a:off x="395288" y="1708150"/>
            <a:ext cx="8320087" cy="230346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i="1" spc="-1" dirty="0">
              <a:latin typeface="Constantia" pitchFamily="18" charset="0"/>
            </a:endParaRPr>
          </a:p>
        </p:txBody>
      </p:sp>
      <p:sp>
        <p:nvSpPr>
          <p:cNvPr id="138" name="CustomShape 15"/>
          <p:cNvSpPr/>
          <p:nvPr/>
        </p:nvSpPr>
        <p:spPr>
          <a:xfrm>
            <a:off x="3779838" y="4227513"/>
            <a:ext cx="2263775" cy="36512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pc="-1" dirty="0"/>
          </a:p>
        </p:txBody>
      </p:sp>
      <p:sp>
        <p:nvSpPr>
          <p:cNvPr id="140" name="CustomShape 17"/>
          <p:cNvSpPr/>
          <p:nvPr/>
        </p:nvSpPr>
        <p:spPr>
          <a:xfrm rot="18900000">
            <a:off x="5668963" y="4448175"/>
            <a:ext cx="841375" cy="842963"/>
          </a:xfrm>
          <a:prstGeom prst="roundRect">
            <a:avLst>
              <a:gd name="adj" fmla="val 16667"/>
            </a:avLst>
          </a:prstGeom>
          <a:solidFill>
            <a:schemeClr val="accent1">
              <a:lumMod val="20000"/>
              <a:lumOff val="80000"/>
            </a:schemeClr>
          </a:solidFill>
          <a:ln w="6480">
            <a:noFill/>
          </a:ln>
          <a:effectLst>
            <a:outerShdw blurRad="406400" dist="101600" dir="252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41" name="CustomShape 18"/>
          <p:cNvSpPr/>
          <p:nvPr/>
        </p:nvSpPr>
        <p:spPr>
          <a:xfrm rot="18900000">
            <a:off x="7359650" y="4125913"/>
            <a:ext cx="1525588" cy="1665287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6480">
            <a:noFill/>
          </a:ln>
          <a:effectLst>
            <a:outerShdw blurRad="406400" dist="101600" dir="252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42" name="CustomShape 19"/>
          <p:cNvSpPr/>
          <p:nvPr/>
        </p:nvSpPr>
        <p:spPr>
          <a:xfrm rot="18900000">
            <a:off x="6383338" y="4471988"/>
            <a:ext cx="965200" cy="973137"/>
          </a:xfrm>
          <a:prstGeom prst="roundRect">
            <a:avLst>
              <a:gd name="adj" fmla="val 16667"/>
            </a:avLst>
          </a:prstGeom>
          <a:solidFill>
            <a:schemeClr val="accent5">
              <a:alpha val="39000"/>
            </a:schemeClr>
          </a:solidFill>
          <a:ln w="6480">
            <a:noFill/>
          </a:ln>
          <a:effectLst>
            <a:outerShdw blurRad="406400" dist="101600" dir="252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43" name="CustomShape 20"/>
          <p:cNvSpPr/>
          <p:nvPr/>
        </p:nvSpPr>
        <p:spPr>
          <a:xfrm rot="18900000">
            <a:off x="7408863" y="4608513"/>
            <a:ext cx="696912" cy="695325"/>
          </a:xfrm>
          <a:prstGeom prst="roundRect">
            <a:avLst>
              <a:gd name="adj" fmla="val 16667"/>
            </a:avLst>
          </a:prstGeom>
          <a:solidFill>
            <a:srgbClr val="00B0F0">
              <a:alpha val="39000"/>
            </a:srgbClr>
          </a:solidFill>
          <a:ln w="6480">
            <a:noFill/>
          </a:ln>
          <a:effectLst>
            <a:outerShdw blurRad="406400" dist="101600" dir="252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6403" name="Прямоугольник 18"/>
          <p:cNvSpPr>
            <a:spLocks noChangeArrowheads="1"/>
          </p:cNvSpPr>
          <p:nvPr/>
        </p:nvSpPr>
        <p:spPr bwMode="auto">
          <a:xfrm>
            <a:off x="323528" y="1426897"/>
            <a:ext cx="4457318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55600" indent="-355600" algn="ctr">
              <a:buFont typeface="Wingdings" panose="05000000000000000000" pitchFamily="2" charset="2"/>
              <a:buChar char="v"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Выборы Главы Республики Коми</a:t>
            </a:r>
          </a:p>
          <a:p>
            <a:pPr marL="0" indent="0" algn="ctr">
              <a:buNone/>
            </a:pP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5600" indent="-355600" algn="ctr">
              <a:buFont typeface="Wingdings" panose="05000000000000000000" pitchFamily="2" charset="2"/>
              <a:buChar char="v"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Выборы депутатов Государственного Совета Республики Коми VII созыва</a:t>
            </a:r>
          </a:p>
          <a:p>
            <a:pPr marL="0" indent="0" algn="ctr">
              <a:buNone/>
            </a:pP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5600" indent="-355600" algn="ctr">
              <a:buFont typeface="Wingdings" panose="05000000000000000000" pitchFamily="2" charset="2"/>
              <a:buChar char="v"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Выборы депутатов Советов муниципальных образований</a:t>
            </a:r>
          </a:p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B77CB6F2-69A3-468D-8A0E-5FBB0169769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0552" y="799858"/>
            <a:ext cx="3365741" cy="33657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0" dur="1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3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5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6"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9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0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1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22"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5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6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7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28" dur="1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1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2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3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34"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7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8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9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40"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3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4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5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46"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9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0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1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52"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55" dur="1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6" dur="1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7" dur="1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58" dur="1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61" dur="1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2" dur="1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3" dur="1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64" dur="1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67" dur="1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8" dur="1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9" dur="1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70" dur="1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3" dur="1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74" dur="1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75" dur="1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76" dur="1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CustomShape 18"/>
          <p:cNvSpPr/>
          <p:nvPr/>
        </p:nvSpPr>
        <p:spPr>
          <a:xfrm rot="18900000">
            <a:off x="7359650" y="4125913"/>
            <a:ext cx="1525588" cy="1665287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6480">
            <a:noFill/>
          </a:ln>
          <a:effectLst>
            <a:outerShdw blurRad="406400" dist="101600" dir="252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24" name="CustomShape 2"/>
          <p:cNvSpPr/>
          <p:nvPr/>
        </p:nvSpPr>
        <p:spPr>
          <a:xfrm rot="18900000">
            <a:off x="433388" y="-1588"/>
            <a:ext cx="842962" cy="841376"/>
          </a:xfrm>
          <a:prstGeom prst="roundRect">
            <a:avLst>
              <a:gd name="adj" fmla="val 16667"/>
            </a:avLst>
          </a:prstGeom>
          <a:solidFill>
            <a:schemeClr val="accent1">
              <a:lumMod val="20000"/>
              <a:lumOff val="80000"/>
            </a:schemeClr>
          </a:solidFill>
          <a:ln w="6480">
            <a:noFill/>
          </a:ln>
          <a:effectLst>
            <a:outerShdw blurRad="406400" dist="101600" dir="252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25" name="CustomShape 3"/>
          <p:cNvSpPr/>
          <p:nvPr/>
        </p:nvSpPr>
        <p:spPr>
          <a:xfrm rot="18900000">
            <a:off x="68263" y="-31750"/>
            <a:ext cx="879475" cy="9017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6480">
            <a:noFill/>
          </a:ln>
          <a:effectLst>
            <a:outerShdw blurRad="406400" dist="101600" dir="252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26" name="CustomShape 4"/>
          <p:cNvSpPr/>
          <p:nvPr/>
        </p:nvSpPr>
        <p:spPr>
          <a:xfrm rot="18900000">
            <a:off x="8542338" y="-223838"/>
            <a:ext cx="841375" cy="842963"/>
          </a:xfrm>
          <a:prstGeom prst="roundRect">
            <a:avLst>
              <a:gd name="adj" fmla="val 16667"/>
            </a:avLst>
          </a:prstGeom>
          <a:solidFill>
            <a:schemeClr val="accent1">
              <a:lumMod val="20000"/>
              <a:lumOff val="80000"/>
            </a:schemeClr>
          </a:solidFill>
          <a:ln w="6480">
            <a:noFill/>
          </a:ln>
          <a:effectLst>
            <a:outerShdw blurRad="406400" dist="101600" dir="252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27" name="CustomShape 5"/>
          <p:cNvSpPr/>
          <p:nvPr/>
        </p:nvSpPr>
        <p:spPr>
          <a:xfrm rot="18900000">
            <a:off x="7573963" y="-206375"/>
            <a:ext cx="885825" cy="88582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6480">
            <a:noFill/>
          </a:ln>
          <a:effectLst>
            <a:outerShdw blurRad="406400" dist="101600" dir="252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28" name="CustomShape 6"/>
          <p:cNvSpPr/>
          <p:nvPr/>
        </p:nvSpPr>
        <p:spPr>
          <a:xfrm rot="18900000">
            <a:off x="8059738" y="-74613"/>
            <a:ext cx="760412" cy="758826"/>
          </a:xfrm>
          <a:prstGeom prst="roundRect">
            <a:avLst>
              <a:gd name="adj" fmla="val 16667"/>
            </a:avLst>
          </a:prstGeom>
          <a:solidFill>
            <a:schemeClr val="accent1">
              <a:lumMod val="20000"/>
              <a:lumOff val="80000"/>
              <a:alpha val="80000"/>
            </a:schemeClr>
          </a:solidFill>
          <a:ln w="6480">
            <a:noFill/>
          </a:ln>
          <a:effectLst>
            <a:outerShdw blurRad="406400" dist="101600" dir="252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29" name="CustomShape 7"/>
          <p:cNvSpPr/>
          <p:nvPr/>
        </p:nvSpPr>
        <p:spPr>
          <a:xfrm rot="18900000">
            <a:off x="7850188" y="214313"/>
            <a:ext cx="231775" cy="211137"/>
          </a:xfrm>
          <a:prstGeom prst="roundRect">
            <a:avLst>
              <a:gd name="adj" fmla="val 16667"/>
            </a:avLst>
          </a:prstGeom>
          <a:solidFill>
            <a:schemeClr val="accent5">
              <a:lumMod val="40000"/>
              <a:lumOff val="60000"/>
              <a:alpha val="30000"/>
            </a:schemeClr>
          </a:solidFill>
          <a:ln w="6480">
            <a:noFill/>
          </a:ln>
          <a:effectLst>
            <a:outerShdw blurRad="406400" dist="101600" dir="252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30" name="CustomShape 8"/>
          <p:cNvSpPr/>
          <p:nvPr/>
        </p:nvSpPr>
        <p:spPr>
          <a:xfrm rot="18900000">
            <a:off x="8226425" y="85725"/>
            <a:ext cx="412750" cy="412750"/>
          </a:xfrm>
          <a:prstGeom prst="roundRect">
            <a:avLst>
              <a:gd name="adj" fmla="val 16667"/>
            </a:avLst>
          </a:prstGeom>
          <a:solidFill>
            <a:srgbClr val="00B0F0">
              <a:alpha val="39000"/>
            </a:srgbClr>
          </a:solidFill>
          <a:ln w="6480">
            <a:noFill/>
          </a:ln>
          <a:effectLst>
            <a:outerShdw blurRad="406400" dist="101600" dir="252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31" name="CustomShape 9"/>
          <p:cNvSpPr/>
          <p:nvPr/>
        </p:nvSpPr>
        <p:spPr>
          <a:xfrm rot="18900000">
            <a:off x="7259638" y="85725"/>
            <a:ext cx="412750" cy="412750"/>
          </a:xfrm>
          <a:prstGeom prst="roundRect">
            <a:avLst>
              <a:gd name="adj" fmla="val 16667"/>
            </a:avLst>
          </a:prstGeom>
          <a:solidFill>
            <a:schemeClr val="accent5">
              <a:alpha val="39000"/>
            </a:schemeClr>
          </a:solidFill>
          <a:ln w="6480">
            <a:noFill/>
          </a:ln>
          <a:effectLst>
            <a:outerShdw blurRad="406400" dist="101600" dir="252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32" name="CustomShape 10"/>
          <p:cNvSpPr/>
          <p:nvPr/>
        </p:nvSpPr>
        <p:spPr>
          <a:xfrm rot="18900000">
            <a:off x="7058025" y="169863"/>
            <a:ext cx="231775" cy="209550"/>
          </a:xfrm>
          <a:prstGeom prst="roundRect">
            <a:avLst>
              <a:gd name="adj" fmla="val 16667"/>
            </a:avLst>
          </a:prstGeom>
          <a:solidFill>
            <a:srgbClr val="00B0F0">
              <a:alpha val="52000"/>
            </a:srgbClr>
          </a:solidFill>
          <a:ln w="6480">
            <a:noFill/>
          </a:ln>
          <a:effectLst>
            <a:outerShdw blurRad="406400" dist="101600" dir="2520000" algn="ctr" rotWithShape="0">
              <a:srgbClr val="000000">
                <a:alpha val="71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6395" name="Рисунок 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637" y="67793"/>
            <a:ext cx="720725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4" name="CustomShape 11"/>
          <p:cNvSpPr/>
          <p:nvPr/>
        </p:nvSpPr>
        <p:spPr>
          <a:xfrm>
            <a:off x="1042988" y="842963"/>
            <a:ext cx="7121525" cy="94456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spc="-1" dirty="0"/>
          </a:p>
        </p:txBody>
      </p:sp>
      <p:sp>
        <p:nvSpPr>
          <p:cNvPr id="136" name="CustomShape 13"/>
          <p:cNvSpPr/>
          <p:nvPr/>
        </p:nvSpPr>
        <p:spPr>
          <a:xfrm>
            <a:off x="663253" y="1045935"/>
            <a:ext cx="7921128" cy="319033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55600" indent="-355600" algn="just">
              <a:buFont typeface="Wingdings" panose="05000000000000000000" pitchFamily="2" charset="2"/>
              <a:buChar char="v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закон от 12 июня 2002 года № 67-ФЗ «Об основных гарантиях избирательных прав и права на участие в референдуме граждан Российской Федерации»;</a:t>
            </a:r>
          </a:p>
          <a:p>
            <a:pPr marL="0" indent="0" algn="just">
              <a:buNone/>
            </a:pP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5600" indent="-355600" algn="just">
              <a:buFont typeface="Wingdings" panose="05000000000000000000" pitchFamily="2" charset="2"/>
              <a:buChar char="v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закон от 11 июля 2001 года № 95-ФЗ «О политических партиях»;</a:t>
            </a:r>
          </a:p>
          <a:p>
            <a:pPr marL="0" indent="0" algn="just">
              <a:buNone/>
            </a:pP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5600" indent="-355600" algn="just">
              <a:buFont typeface="Wingdings" panose="05000000000000000000" pitchFamily="2" charset="2"/>
              <a:buChar char="v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Закон Республики Коми от 27 сентября 2010 года № 88-РЗ «О выборах и референдумах в Республике Коми»;</a:t>
            </a:r>
          </a:p>
          <a:p>
            <a:pPr marL="0" indent="0" algn="just">
              <a:buNone/>
            </a:pP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5600" indent="-355600" algn="just">
              <a:buFont typeface="Wingdings" panose="05000000000000000000" pitchFamily="2" charset="2"/>
              <a:buChar char="v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Закон Республики Коми от 23 июня 2012 года № 41-РЗ «О выборах Главы Республики Коми»;</a:t>
            </a:r>
          </a:p>
          <a:p>
            <a:pPr marL="0" indent="0" algn="just">
              <a:buNone/>
            </a:pP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5600" indent="-355600" algn="just">
              <a:buFont typeface="Wingdings" panose="05000000000000000000" pitchFamily="2" charset="2"/>
              <a:buChar char="v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Закон Российской Федерации от 27 декабря 1991 года № 2124-1 «О средствах массовой информации»;</a:t>
            </a:r>
          </a:p>
          <a:p>
            <a:pPr marL="0" indent="0" algn="just">
              <a:buNone/>
            </a:pP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5600" indent="-355600" algn="just">
              <a:buFont typeface="Wingdings" panose="05000000000000000000" pitchFamily="2" charset="2"/>
              <a:buChar char="v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Кодекс Российской Федерации об административных правонарушениях от 30 декабря 2001 года N 195-ФЗ.</a:t>
            </a:r>
          </a:p>
        </p:txBody>
      </p:sp>
      <p:sp>
        <p:nvSpPr>
          <p:cNvPr id="138" name="CustomShape 15"/>
          <p:cNvSpPr/>
          <p:nvPr/>
        </p:nvSpPr>
        <p:spPr>
          <a:xfrm>
            <a:off x="3779838" y="4227513"/>
            <a:ext cx="2263775" cy="36512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pc="-1" dirty="0"/>
          </a:p>
        </p:txBody>
      </p:sp>
      <p:sp>
        <p:nvSpPr>
          <p:cNvPr id="140" name="CustomShape 17"/>
          <p:cNvSpPr/>
          <p:nvPr/>
        </p:nvSpPr>
        <p:spPr>
          <a:xfrm rot="18900000">
            <a:off x="5668963" y="4448175"/>
            <a:ext cx="841375" cy="842963"/>
          </a:xfrm>
          <a:prstGeom prst="roundRect">
            <a:avLst>
              <a:gd name="adj" fmla="val 16667"/>
            </a:avLst>
          </a:prstGeom>
          <a:solidFill>
            <a:schemeClr val="accent1">
              <a:lumMod val="20000"/>
              <a:lumOff val="80000"/>
            </a:schemeClr>
          </a:solidFill>
          <a:ln w="6480">
            <a:noFill/>
          </a:ln>
          <a:effectLst>
            <a:outerShdw blurRad="406400" dist="101600" dir="252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42" name="CustomShape 19"/>
          <p:cNvSpPr/>
          <p:nvPr/>
        </p:nvSpPr>
        <p:spPr>
          <a:xfrm rot="18900000">
            <a:off x="6383338" y="4471988"/>
            <a:ext cx="965200" cy="973137"/>
          </a:xfrm>
          <a:prstGeom prst="roundRect">
            <a:avLst>
              <a:gd name="adj" fmla="val 16667"/>
            </a:avLst>
          </a:prstGeom>
          <a:solidFill>
            <a:schemeClr val="accent5">
              <a:alpha val="39000"/>
            </a:schemeClr>
          </a:solidFill>
          <a:ln w="6480">
            <a:noFill/>
          </a:ln>
          <a:effectLst>
            <a:outerShdw blurRad="406400" dist="101600" dir="252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43" name="CustomShape 20"/>
          <p:cNvSpPr/>
          <p:nvPr/>
        </p:nvSpPr>
        <p:spPr>
          <a:xfrm rot="18900000">
            <a:off x="7408863" y="4608513"/>
            <a:ext cx="696912" cy="695325"/>
          </a:xfrm>
          <a:prstGeom prst="roundRect">
            <a:avLst>
              <a:gd name="adj" fmla="val 16667"/>
            </a:avLst>
          </a:prstGeom>
          <a:solidFill>
            <a:srgbClr val="00B0F0">
              <a:alpha val="39000"/>
            </a:srgbClr>
          </a:solidFill>
          <a:ln w="6480">
            <a:noFill/>
          </a:ln>
          <a:effectLst>
            <a:outerShdw blurRad="406400" dist="101600" dir="252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D2A32420-D4B5-47DD-944F-14A1DBDFDF6E}"/>
              </a:ext>
            </a:extLst>
          </p:cNvPr>
          <p:cNvSpPr/>
          <p:nvPr/>
        </p:nvSpPr>
        <p:spPr>
          <a:xfrm>
            <a:off x="1574312" y="395213"/>
            <a:ext cx="543437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НОРМАТИВНО ПРАВОВЫЕ АКТЫ:</a:t>
            </a:r>
          </a:p>
        </p:txBody>
      </p:sp>
    </p:spTree>
    <p:extLst>
      <p:ext uri="{BB962C8B-B14F-4D97-AF65-F5344CB8AC3E}">
        <p14:creationId xmlns:p14="http://schemas.microsoft.com/office/powerpoint/2010/main" val="4260892614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0" dur="1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3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5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6"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9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0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1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22"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5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6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7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28" dur="1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1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2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3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34"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7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8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9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40"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3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4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5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46"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9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0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1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52"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55" dur="1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6" dur="1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7" dur="1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58" dur="1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61" dur="1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2" dur="1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3" dur="1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64" dur="1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67" dur="1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8" dur="1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9" dur="1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70" dur="1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3" dur="1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74" dur="1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75" dur="1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76" dur="1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CustomShape 18"/>
          <p:cNvSpPr/>
          <p:nvPr/>
        </p:nvSpPr>
        <p:spPr>
          <a:xfrm rot="18900000">
            <a:off x="7359650" y="4125913"/>
            <a:ext cx="1525588" cy="1665287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6480">
            <a:noFill/>
          </a:ln>
          <a:effectLst>
            <a:outerShdw blurRad="406400" dist="101600" dir="252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24" name="CustomShape 2"/>
          <p:cNvSpPr/>
          <p:nvPr/>
        </p:nvSpPr>
        <p:spPr>
          <a:xfrm rot="18900000">
            <a:off x="433388" y="-1588"/>
            <a:ext cx="842962" cy="841376"/>
          </a:xfrm>
          <a:prstGeom prst="roundRect">
            <a:avLst>
              <a:gd name="adj" fmla="val 16667"/>
            </a:avLst>
          </a:prstGeom>
          <a:solidFill>
            <a:schemeClr val="accent1">
              <a:lumMod val="20000"/>
              <a:lumOff val="80000"/>
            </a:schemeClr>
          </a:solidFill>
          <a:ln w="6480">
            <a:noFill/>
          </a:ln>
          <a:effectLst>
            <a:outerShdw blurRad="406400" dist="101600" dir="252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25" name="CustomShape 3"/>
          <p:cNvSpPr/>
          <p:nvPr/>
        </p:nvSpPr>
        <p:spPr>
          <a:xfrm rot="18900000">
            <a:off x="68263" y="-31750"/>
            <a:ext cx="879475" cy="9017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6480">
            <a:noFill/>
          </a:ln>
          <a:effectLst>
            <a:outerShdw blurRad="406400" dist="101600" dir="252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26" name="CustomShape 4"/>
          <p:cNvSpPr/>
          <p:nvPr/>
        </p:nvSpPr>
        <p:spPr>
          <a:xfrm rot="18900000">
            <a:off x="8542338" y="-223838"/>
            <a:ext cx="841375" cy="842963"/>
          </a:xfrm>
          <a:prstGeom prst="roundRect">
            <a:avLst>
              <a:gd name="adj" fmla="val 16667"/>
            </a:avLst>
          </a:prstGeom>
          <a:solidFill>
            <a:schemeClr val="accent1">
              <a:lumMod val="20000"/>
              <a:lumOff val="80000"/>
            </a:schemeClr>
          </a:solidFill>
          <a:ln w="6480">
            <a:noFill/>
          </a:ln>
          <a:effectLst>
            <a:outerShdw blurRad="406400" dist="101600" dir="252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27" name="CustomShape 5"/>
          <p:cNvSpPr/>
          <p:nvPr/>
        </p:nvSpPr>
        <p:spPr>
          <a:xfrm rot="18900000">
            <a:off x="7573963" y="-206375"/>
            <a:ext cx="885825" cy="88582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6480">
            <a:noFill/>
          </a:ln>
          <a:effectLst>
            <a:outerShdw blurRad="406400" dist="101600" dir="252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28" name="CustomShape 6"/>
          <p:cNvSpPr/>
          <p:nvPr/>
        </p:nvSpPr>
        <p:spPr>
          <a:xfrm rot="18900000">
            <a:off x="8059738" y="-74613"/>
            <a:ext cx="760412" cy="758826"/>
          </a:xfrm>
          <a:prstGeom prst="roundRect">
            <a:avLst>
              <a:gd name="adj" fmla="val 16667"/>
            </a:avLst>
          </a:prstGeom>
          <a:solidFill>
            <a:schemeClr val="accent1">
              <a:lumMod val="20000"/>
              <a:lumOff val="80000"/>
              <a:alpha val="80000"/>
            </a:schemeClr>
          </a:solidFill>
          <a:ln w="6480">
            <a:noFill/>
          </a:ln>
          <a:effectLst>
            <a:outerShdw blurRad="406400" dist="101600" dir="252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29" name="CustomShape 7"/>
          <p:cNvSpPr/>
          <p:nvPr/>
        </p:nvSpPr>
        <p:spPr>
          <a:xfrm rot="18900000">
            <a:off x="7850188" y="214313"/>
            <a:ext cx="231775" cy="211137"/>
          </a:xfrm>
          <a:prstGeom prst="roundRect">
            <a:avLst>
              <a:gd name="adj" fmla="val 16667"/>
            </a:avLst>
          </a:prstGeom>
          <a:solidFill>
            <a:schemeClr val="accent5">
              <a:lumMod val="40000"/>
              <a:lumOff val="60000"/>
              <a:alpha val="30000"/>
            </a:schemeClr>
          </a:solidFill>
          <a:ln w="6480">
            <a:noFill/>
          </a:ln>
          <a:effectLst>
            <a:outerShdw blurRad="406400" dist="101600" dir="252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30" name="CustomShape 8"/>
          <p:cNvSpPr/>
          <p:nvPr/>
        </p:nvSpPr>
        <p:spPr>
          <a:xfrm rot="18900000">
            <a:off x="8226425" y="85725"/>
            <a:ext cx="412750" cy="412750"/>
          </a:xfrm>
          <a:prstGeom prst="roundRect">
            <a:avLst>
              <a:gd name="adj" fmla="val 16667"/>
            </a:avLst>
          </a:prstGeom>
          <a:solidFill>
            <a:srgbClr val="00B0F0">
              <a:alpha val="39000"/>
            </a:srgbClr>
          </a:solidFill>
          <a:ln w="6480">
            <a:noFill/>
          </a:ln>
          <a:effectLst>
            <a:outerShdw blurRad="406400" dist="101600" dir="252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31" name="CustomShape 9"/>
          <p:cNvSpPr/>
          <p:nvPr/>
        </p:nvSpPr>
        <p:spPr>
          <a:xfrm rot="18900000">
            <a:off x="7259638" y="85725"/>
            <a:ext cx="412750" cy="412750"/>
          </a:xfrm>
          <a:prstGeom prst="roundRect">
            <a:avLst>
              <a:gd name="adj" fmla="val 16667"/>
            </a:avLst>
          </a:prstGeom>
          <a:solidFill>
            <a:schemeClr val="accent5">
              <a:alpha val="39000"/>
            </a:schemeClr>
          </a:solidFill>
          <a:ln w="6480">
            <a:noFill/>
          </a:ln>
          <a:effectLst>
            <a:outerShdw blurRad="406400" dist="101600" dir="252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32" name="CustomShape 10"/>
          <p:cNvSpPr/>
          <p:nvPr/>
        </p:nvSpPr>
        <p:spPr>
          <a:xfrm rot="18900000">
            <a:off x="7058025" y="169863"/>
            <a:ext cx="231775" cy="209550"/>
          </a:xfrm>
          <a:prstGeom prst="roundRect">
            <a:avLst>
              <a:gd name="adj" fmla="val 16667"/>
            </a:avLst>
          </a:prstGeom>
          <a:solidFill>
            <a:srgbClr val="00B0F0">
              <a:alpha val="52000"/>
            </a:srgbClr>
          </a:solidFill>
          <a:ln w="6480">
            <a:noFill/>
          </a:ln>
          <a:effectLst>
            <a:outerShdw blurRad="406400" dist="101600" dir="2520000" algn="ctr" rotWithShape="0">
              <a:srgbClr val="000000">
                <a:alpha val="71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6395" name="Рисунок 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637" y="67793"/>
            <a:ext cx="720725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4" name="CustomShape 11"/>
          <p:cNvSpPr/>
          <p:nvPr/>
        </p:nvSpPr>
        <p:spPr>
          <a:xfrm>
            <a:off x="1450373" y="376957"/>
            <a:ext cx="6032406" cy="65212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ГЛАВНЫЕ ПРИНЦИПЫ ИНФОРМИРОВАНИЯ:</a:t>
            </a:r>
          </a:p>
        </p:txBody>
      </p:sp>
      <p:sp>
        <p:nvSpPr>
          <p:cNvPr id="136" name="CustomShape 13"/>
          <p:cNvSpPr/>
          <p:nvPr/>
        </p:nvSpPr>
        <p:spPr>
          <a:xfrm>
            <a:off x="440788" y="1205299"/>
            <a:ext cx="7921128" cy="319033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indent="0" algn="ctr">
              <a:buNone/>
            </a:pP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ОБЪЕКТИВНОСТЬ</a:t>
            </a:r>
          </a:p>
          <a:p>
            <a:pPr marL="0" indent="0" algn="ctr"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(необходимость отделения информации от комментария) </a:t>
            </a:r>
          </a:p>
          <a:p>
            <a:pPr marL="0" indent="0" algn="just">
              <a:buNone/>
            </a:pP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ДОСТОВЕРНОСТЬ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(требование сообщать о фактах, имевших место в действительности, </a:t>
            </a:r>
          </a:p>
          <a:p>
            <a:pPr marL="0" indent="0" algn="ctr"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воздерживаться от публикации непроверенной информации)</a:t>
            </a:r>
          </a:p>
          <a:p>
            <a:pPr marL="0" indent="0" algn="just">
              <a:buNone/>
            </a:pP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РАВЕНСТВО ПРАВ КАНДИДАТОВ (ПАРТИЙ)</a:t>
            </a:r>
          </a:p>
          <a:p>
            <a:pPr marL="0" indent="0" algn="ctr"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(недопустимость замалчивания информации о равнозначных фактах предвыборной </a:t>
            </a:r>
          </a:p>
          <a:p>
            <a:pPr marL="0" indent="0" algn="ctr"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 кандидатов, например, о съездах по выдвижению списков кандидатов) </a:t>
            </a:r>
          </a:p>
          <a:p>
            <a:pPr marL="0" indent="0" algn="just">
              <a:buNone/>
            </a:pP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14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ВЫВОД:</a:t>
            </a:r>
            <a:endParaRPr lang="ru-RU" sz="1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(СМИ должны занимать этичные и взвешенные позиции и освещать избирательные </a:t>
            </a:r>
          </a:p>
          <a:p>
            <a:pPr marL="0" indent="0" algn="ctr"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кампании справедливым, сбалансированным и беспристрастным образом)</a:t>
            </a:r>
          </a:p>
        </p:txBody>
      </p:sp>
      <p:sp>
        <p:nvSpPr>
          <p:cNvPr id="138" name="CustomShape 15"/>
          <p:cNvSpPr/>
          <p:nvPr/>
        </p:nvSpPr>
        <p:spPr>
          <a:xfrm>
            <a:off x="3779838" y="4227513"/>
            <a:ext cx="2263775" cy="36512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pc="-1" dirty="0"/>
          </a:p>
        </p:txBody>
      </p:sp>
      <p:sp>
        <p:nvSpPr>
          <p:cNvPr id="140" name="CustomShape 17"/>
          <p:cNvSpPr/>
          <p:nvPr/>
        </p:nvSpPr>
        <p:spPr>
          <a:xfrm rot="18900000">
            <a:off x="5668963" y="4448175"/>
            <a:ext cx="841375" cy="842963"/>
          </a:xfrm>
          <a:prstGeom prst="roundRect">
            <a:avLst>
              <a:gd name="adj" fmla="val 16667"/>
            </a:avLst>
          </a:prstGeom>
          <a:solidFill>
            <a:schemeClr val="accent1">
              <a:lumMod val="20000"/>
              <a:lumOff val="80000"/>
            </a:schemeClr>
          </a:solidFill>
          <a:ln w="6480">
            <a:noFill/>
          </a:ln>
          <a:effectLst>
            <a:outerShdw blurRad="406400" dist="101600" dir="252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42" name="CustomShape 19"/>
          <p:cNvSpPr/>
          <p:nvPr/>
        </p:nvSpPr>
        <p:spPr>
          <a:xfrm rot="18900000">
            <a:off x="6383338" y="4471988"/>
            <a:ext cx="965200" cy="973137"/>
          </a:xfrm>
          <a:prstGeom prst="roundRect">
            <a:avLst>
              <a:gd name="adj" fmla="val 16667"/>
            </a:avLst>
          </a:prstGeom>
          <a:solidFill>
            <a:schemeClr val="accent5">
              <a:alpha val="39000"/>
            </a:schemeClr>
          </a:solidFill>
          <a:ln w="6480">
            <a:noFill/>
          </a:ln>
          <a:effectLst>
            <a:outerShdw blurRad="406400" dist="101600" dir="252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43" name="CustomShape 20"/>
          <p:cNvSpPr/>
          <p:nvPr/>
        </p:nvSpPr>
        <p:spPr>
          <a:xfrm rot="18900000">
            <a:off x="7408863" y="4608513"/>
            <a:ext cx="696912" cy="695325"/>
          </a:xfrm>
          <a:prstGeom prst="roundRect">
            <a:avLst>
              <a:gd name="adj" fmla="val 16667"/>
            </a:avLst>
          </a:prstGeom>
          <a:solidFill>
            <a:srgbClr val="00B0F0">
              <a:alpha val="39000"/>
            </a:srgbClr>
          </a:solidFill>
          <a:ln w="6480">
            <a:noFill/>
          </a:ln>
          <a:effectLst>
            <a:outerShdw blurRad="406400" dist="101600" dir="252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20" name="Picture 3" descr="C:\Users\ползователь\Desktop\журна-ист-31616896.jpg">
            <a:extLst>
              <a:ext uri="{FF2B5EF4-FFF2-40B4-BE49-F238E27FC236}">
                <a16:creationId xmlns:a16="http://schemas.microsoft.com/office/drawing/2014/main" id="{AC20FCB2-EC9C-4064-8BD5-269B1C0EEB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767191"/>
            <a:ext cx="1191007" cy="136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59816886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0" dur="1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3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5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6"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9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0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1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22"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5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6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7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28" dur="1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1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2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3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34"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7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8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9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40"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3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4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5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46"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9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0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1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52"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55" dur="1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6" dur="1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7" dur="1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58" dur="1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61" dur="1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2" dur="1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3" dur="1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64" dur="1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67" dur="1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8" dur="1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9" dur="1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70" dur="1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3" dur="1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74" dur="1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75" dur="1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76" dur="1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CustomShape 18"/>
          <p:cNvSpPr/>
          <p:nvPr/>
        </p:nvSpPr>
        <p:spPr>
          <a:xfrm rot="18900000">
            <a:off x="7359650" y="4125913"/>
            <a:ext cx="1525588" cy="1665287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6480">
            <a:noFill/>
          </a:ln>
          <a:effectLst>
            <a:outerShdw blurRad="406400" dist="101600" dir="252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24" name="CustomShape 2"/>
          <p:cNvSpPr/>
          <p:nvPr/>
        </p:nvSpPr>
        <p:spPr>
          <a:xfrm rot="18900000">
            <a:off x="433388" y="-1588"/>
            <a:ext cx="842962" cy="841376"/>
          </a:xfrm>
          <a:prstGeom prst="roundRect">
            <a:avLst>
              <a:gd name="adj" fmla="val 16667"/>
            </a:avLst>
          </a:prstGeom>
          <a:solidFill>
            <a:schemeClr val="accent1">
              <a:lumMod val="20000"/>
              <a:lumOff val="80000"/>
            </a:schemeClr>
          </a:solidFill>
          <a:ln w="6480">
            <a:noFill/>
          </a:ln>
          <a:effectLst>
            <a:outerShdw blurRad="406400" dist="101600" dir="252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25" name="CustomShape 3"/>
          <p:cNvSpPr/>
          <p:nvPr/>
        </p:nvSpPr>
        <p:spPr>
          <a:xfrm rot="18900000">
            <a:off x="68263" y="-31750"/>
            <a:ext cx="879475" cy="9017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6480">
            <a:noFill/>
          </a:ln>
          <a:effectLst>
            <a:outerShdw blurRad="406400" dist="101600" dir="252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26" name="CustomShape 4"/>
          <p:cNvSpPr/>
          <p:nvPr/>
        </p:nvSpPr>
        <p:spPr>
          <a:xfrm rot="18900000">
            <a:off x="8542338" y="-223838"/>
            <a:ext cx="841375" cy="842963"/>
          </a:xfrm>
          <a:prstGeom prst="roundRect">
            <a:avLst>
              <a:gd name="adj" fmla="val 16667"/>
            </a:avLst>
          </a:prstGeom>
          <a:solidFill>
            <a:schemeClr val="accent1">
              <a:lumMod val="20000"/>
              <a:lumOff val="80000"/>
            </a:schemeClr>
          </a:solidFill>
          <a:ln w="6480">
            <a:noFill/>
          </a:ln>
          <a:effectLst>
            <a:outerShdw blurRad="406400" dist="101600" dir="252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27" name="CustomShape 5"/>
          <p:cNvSpPr/>
          <p:nvPr/>
        </p:nvSpPr>
        <p:spPr>
          <a:xfrm rot="18900000">
            <a:off x="7573963" y="-206375"/>
            <a:ext cx="885825" cy="88582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6480">
            <a:noFill/>
          </a:ln>
          <a:effectLst>
            <a:outerShdw blurRad="406400" dist="101600" dir="252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28" name="CustomShape 6"/>
          <p:cNvSpPr/>
          <p:nvPr/>
        </p:nvSpPr>
        <p:spPr>
          <a:xfrm rot="18900000">
            <a:off x="8059738" y="-74613"/>
            <a:ext cx="760412" cy="758826"/>
          </a:xfrm>
          <a:prstGeom prst="roundRect">
            <a:avLst>
              <a:gd name="adj" fmla="val 16667"/>
            </a:avLst>
          </a:prstGeom>
          <a:solidFill>
            <a:schemeClr val="accent1">
              <a:lumMod val="20000"/>
              <a:lumOff val="80000"/>
              <a:alpha val="80000"/>
            </a:schemeClr>
          </a:solidFill>
          <a:ln w="6480">
            <a:noFill/>
          </a:ln>
          <a:effectLst>
            <a:outerShdw blurRad="406400" dist="101600" dir="252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29" name="CustomShape 7"/>
          <p:cNvSpPr/>
          <p:nvPr/>
        </p:nvSpPr>
        <p:spPr>
          <a:xfrm rot="18900000">
            <a:off x="7850188" y="214313"/>
            <a:ext cx="231775" cy="211137"/>
          </a:xfrm>
          <a:prstGeom prst="roundRect">
            <a:avLst>
              <a:gd name="adj" fmla="val 16667"/>
            </a:avLst>
          </a:prstGeom>
          <a:solidFill>
            <a:schemeClr val="accent5">
              <a:lumMod val="40000"/>
              <a:lumOff val="60000"/>
              <a:alpha val="30000"/>
            </a:schemeClr>
          </a:solidFill>
          <a:ln w="6480">
            <a:noFill/>
          </a:ln>
          <a:effectLst>
            <a:outerShdw blurRad="406400" dist="101600" dir="252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30" name="CustomShape 8"/>
          <p:cNvSpPr/>
          <p:nvPr/>
        </p:nvSpPr>
        <p:spPr>
          <a:xfrm rot="18900000">
            <a:off x="8226425" y="85725"/>
            <a:ext cx="412750" cy="412750"/>
          </a:xfrm>
          <a:prstGeom prst="roundRect">
            <a:avLst>
              <a:gd name="adj" fmla="val 16667"/>
            </a:avLst>
          </a:prstGeom>
          <a:solidFill>
            <a:srgbClr val="00B0F0">
              <a:alpha val="39000"/>
            </a:srgbClr>
          </a:solidFill>
          <a:ln w="6480">
            <a:noFill/>
          </a:ln>
          <a:effectLst>
            <a:outerShdw blurRad="406400" dist="101600" dir="252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31" name="CustomShape 9"/>
          <p:cNvSpPr/>
          <p:nvPr/>
        </p:nvSpPr>
        <p:spPr>
          <a:xfrm rot="18900000">
            <a:off x="7259638" y="85725"/>
            <a:ext cx="412750" cy="412750"/>
          </a:xfrm>
          <a:prstGeom prst="roundRect">
            <a:avLst>
              <a:gd name="adj" fmla="val 16667"/>
            </a:avLst>
          </a:prstGeom>
          <a:solidFill>
            <a:schemeClr val="accent5">
              <a:alpha val="39000"/>
            </a:schemeClr>
          </a:solidFill>
          <a:ln w="6480">
            <a:noFill/>
          </a:ln>
          <a:effectLst>
            <a:outerShdw blurRad="406400" dist="101600" dir="252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32" name="CustomShape 10"/>
          <p:cNvSpPr/>
          <p:nvPr/>
        </p:nvSpPr>
        <p:spPr>
          <a:xfrm rot="18900000">
            <a:off x="7058025" y="169863"/>
            <a:ext cx="231775" cy="209550"/>
          </a:xfrm>
          <a:prstGeom prst="roundRect">
            <a:avLst>
              <a:gd name="adj" fmla="val 16667"/>
            </a:avLst>
          </a:prstGeom>
          <a:solidFill>
            <a:srgbClr val="00B0F0">
              <a:alpha val="52000"/>
            </a:srgbClr>
          </a:solidFill>
          <a:ln w="6480">
            <a:noFill/>
          </a:ln>
          <a:effectLst>
            <a:outerShdw blurRad="406400" dist="101600" dir="2520000" algn="ctr" rotWithShape="0">
              <a:srgbClr val="000000">
                <a:alpha val="71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6395" name="Рисунок 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637" y="67793"/>
            <a:ext cx="720725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4" name="CustomShape 11"/>
          <p:cNvSpPr/>
          <p:nvPr/>
        </p:nvSpPr>
        <p:spPr>
          <a:xfrm>
            <a:off x="1063054" y="319881"/>
            <a:ext cx="7121525" cy="70691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РОСКОМНАДЗОРА В ПЕРИОД ИЗБИРАТЕЛЬНОЙ КАМПАНИИ:</a:t>
            </a:r>
            <a:endParaRPr lang="ru-RU" sz="2000" spc="-1" dirty="0"/>
          </a:p>
        </p:txBody>
      </p:sp>
      <p:sp>
        <p:nvSpPr>
          <p:cNvPr id="136" name="CustomShape 13"/>
          <p:cNvSpPr/>
          <p:nvPr/>
        </p:nvSpPr>
        <p:spPr>
          <a:xfrm>
            <a:off x="959421" y="1260969"/>
            <a:ext cx="7417693" cy="252065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514350" indent="-514350" algn="just">
              <a:buFont typeface="+mj-lt"/>
              <a:buAutoNum type="arabicPeriod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Пресечение нарушений норм действующего законодательства в сфере регулирования деятельности СМИ в информационном обеспечении выборов.</a:t>
            </a:r>
          </a:p>
          <a:p>
            <a:pPr marL="514350" indent="-514350" algn="just">
              <a:buFont typeface="+mj-lt"/>
              <a:buAutoNum type="arabicPeriod"/>
            </a:pP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algn="just">
              <a:buClrTx/>
              <a:buFont typeface="+mj-lt"/>
              <a:buAutoNum type="arabicPeriod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Взаимодействие с избирательными комиссиями и правоохранительными органами по выявлению, пресечению и предупреждению нарушений законодательства РФ о выборах (в пределах, определенных законодательством), организациями, осуществляющими выпуск СМИ.</a:t>
            </a:r>
          </a:p>
          <a:p>
            <a:pPr marL="514350" indent="-514350" algn="just">
              <a:buClrTx/>
              <a:buFont typeface="+mj-lt"/>
              <a:buAutoNum type="arabicPeriod"/>
            </a:pP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algn="just">
              <a:buClrTx/>
              <a:buFont typeface="+mj-lt"/>
              <a:buAutoNum type="arabicPeriod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прав и законных интересов журналистов, организаций СМИ при проведении выборов в РФ</a:t>
            </a:r>
          </a:p>
        </p:txBody>
      </p:sp>
      <p:sp>
        <p:nvSpPr>
          <p:cNvPr id="138" name="CustomShape 15"/>
          <p:cNvSpPr/>
          <p:nvPr/>
        </p:nvSpPr>
        <p:spPr>
          <a:xfrm>
            <a:off x="3779838" y="4227513"/>
            <a:ext cx="2263775" cy="36512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pc="-1" dirty="0"/>
          </a:p>
        </p:txBody>
      </p:sp>
      <p:sp>
        <p:nvSpPr>
          <p:cNvPr id="140" name="CustomShape 17"/>
          <p:cNvSpPr/>
          <p:nvPr/>
        </p:nvSpPr>
        <p:spPr>
          <a:xfrm rot="18900000">
            <a:off x="5668963" y="4448175"/>
            <a:ext cx="841375" cy="842963"/>
          </a:xfrm>
          <a:prstGeom prst="roundRect">
            <a:avLst>
              <a:gd name="adj" fmla="val 16667"/>
            </a:avLst>
          </a:prstGeom>
          <a:solidFill>
            <a:schemeClr val="accent1">
              <a:lumMod val="20000"/>
              <a:lumOff val="80000"/>
            </a:schemeClr>
          </a:solidFill>
          <a:ln w="6480">
            <a:noFill/>
          </a:ln>
          <a:effectLst>
            <a:outerShdw blurRad="406400" dist="101600" dir="252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42" name="CustomShape 19"/>
          <p:cNvSpPr/>
          <p:nvPr/>
        </p:nvSpPr>
        <p:spPr>
          <a:xfrm rot="18900000">
            <a:off x="6383338" y="4471988"/>
            <a:ext cx="965200" cy="973137"/>
          </a:xfrm>
          <a:prstGeom prst="roundRect">
            <a:avLst>
              <a:gd name="adj" fmla="val 16667"/>
            </a:avLst>
          </a:prstGeom>
          <a:solidFill>
            <a:schemeClr val="accent5">
              <a:alpha val="39000"/>
            </a:schemeClr>
          </a:solidFill>
          <a:ln w="6480">
            <a:noFill/>
          </a:ln>
          <a:effectLst>
            <a:outerShdw blurRad="406400" dist="101600" dir="252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43" name="CustomShape 20"/>
          <p:cNvSpPr/>
          <p:nvPr/>
        </p:nvSpPr>
        <p:spPr>
          <a:xfrm rot="18900000">
            <a:off x="7408863" y="4608513"/>
            <a:ext cx="696912" cy="695325"/>
          </a:xfrm>
          <a:prstGeom prst="roundRect">
            <a:avLst>
              <a:gd name="adj" fmla="val 16667"/>
            </a:avLst>
          </a:prstGeom>
          <a:solidFill>
            <a:srgbClr val="00B0F0">
              <a:alpha val="39000"/>
            </a:srgbClr>
          </a:solidFill>
          <a:ln w="6480">
            <a:noFill/>
          </a:ln>
          <a:effectLst>
            <a:outerShdw blurRad="406400" dist="101600" dir="252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21" name="Picture 2" descr="ПРАВИЛА ОТРАЖЕНИЯ В УЧЕТЕ ДОКУМЕНТОВ, ПОСТУПИВШИХ С ОПОЗДАНИЕМ ...">
            <a:extLst>
              <a:ext uri="{FF2B5EF4-FFF2-40B4-BE49-F238E27FC236}">
                <a16:creationId xmlns:a16="http://schemas.microsoft.com/office/drawing/2014/main" id="{6A33E70F-C894-4A54-BF1A-2B7BC30801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439" y="3507853"/>
            <a:ext cx="2454449" cy="16362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25216871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0" dur="1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3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5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6"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9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0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1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22"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5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6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7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28" dur="1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1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2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3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34"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7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8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9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40"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3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4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5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46"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9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0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1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52"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55" dur="1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6" dur="1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7" dur="1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58" dur="1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61" dur="1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2" dur="1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3" dur="1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64" dur="1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67" dur="1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8" dur="1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9" dur="1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70" dur="1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3" dur="1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74" dur="1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75" dur="1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76" dur="1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CustomShape 18"/>
          <p:cNvSpPr/>
          <p:nvPr/>
        </p:nvSpPr>
        <p:spPr>
          <a:xfrm rot="18900000">
            <a:off x="7359650" y="4125913"/>
            <a:ext cx="1525588" cy="1665287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6480">
            <a:noFill/>
          </a:ln>
          <a:effectLst>
            <a:outerShdw blurRad="406400" dist="101600" dir="252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24" name="CustomShape 2"/>
          <p:cNvSpPr/>
          <p:nvPr/>
        </p:nvSpPr>
        <p:spPr>
          <a:xfrm rot="18900000">
            <a:off x="433388" y="-1588"/>
            <a:ext cx="842962" cy="841376"/>
          </a:xfrm>
          <a:prstGeom prst="roundRect">
            <a:avLst>
              <a:gd name="adj" fmla="val 16667"/>
            </a:avLst>
          </a:prstGeom>
          <a:solidFill>
            <a:schemeClr val="accent1">
              <a:lumMod val="20000"/>
              <a:lumOff val="80000"/>
            </a:schemeClr>
          </a:solidFill>
          <a:ln w="6480">
            <a:noFill/>
          </a:ln>
          <a:effectLst>
            <a:outerShdw blurRad="406400" dist="101600" dir="252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25" name="CustomShape 3"/>
          <p:cNvSpPr/>
          <p:nvPr/>
        </p:nvSpPr>
        <p:spPr>
          <a:xfrm rot="18900000">
            <a:off x="68263" y="-31750"/>
            <a:ext cx="879475" cy="9017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6480">
            <a:noFill/>
          </a:ln>
          <a:effectLst>
            <a:outerShdw blurRad="406400" dist="101600" dir="252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26" name="CustomShape 4"/>
          <p:cNvSpPr/>
          <p:nvPr/>
        </p:nvSpPr>
        <p:spPr>
          <a:xfrm rot="18900000">
            <a:off x="8542338" y="-223838"/>
            <a:ext cx="841375" cy="842963"/>
          </a:xfrm>
          <a:prstGeom prst="roundRect">
            <a:avLst>
              <a:gd name="adj" fmla="val 16667"/>
            </a:avLst>
          </a:prstGeom>
          <a:solidFill>
            <a:schemeClr val="accent1">
              <a:lumMod val="20000"/>
              <a:lumOff val="80000"/>
            </a:schemeClr>
          </a:solidFill>
          <a:ln w="6480">
            <a:noFill/>
          </a:ln>
          <a:effectLst>
            <a:outerShdw blurRad="406400" dist="101600" dir="252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27" name="CustomShape 5"/>
          <p:cNvSpPr/>
          <p:nvPr/>
        </p:nvSpPr>
        <p:spPr>
          <a:xfrm rot="18900000">
            <a:off x="7573963" y="-206375"/>
            <a:ext cx="885825" cy="88582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6480">
            <a:noFill/>
          </a:ln>
          <a:effectLst>
            <a:outerShdw blurRad="406400" dist="101600" dir="252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28" name="CustomShape 6"/>
          <p:cNvSpPr/>
          <p:nvPr/>
        </p:nvSpPr>
        <p:spPr>
          <a:xfrm rot="18900000">
            <a:off x="8059738" y="-74613"/>
            <a:ext cx="760412" cy="758826"/>
          </a:xfrm>
          <a:prstGeom prst="roundRect">
            <a:avLst>
              <a:gd name="adj" fmla="val 16667"/>
            </a:avLst>
          </a:prstGeom>
          <a:solidFill>
            <a:schemeClr val="accent1">
              <a:lumMod val="20000"/>
              <a:lumOff val="80000"/>
              <a:alpha val="80000"/>
            </a:schemeClr>
          </a:solidFill>
          <a:ln w="6480">
            <a:noFill/>
          </a:ln>
          <a:effectLst>
            <a:outerShdw blurRad="406400" dist="101600" dir="252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29" name="CustomShape 7"/>
          <p:cNvSpPr/>
          <p:nvPr/>
        </p:nvSpPr>
        <p:spPr>
          <a:xfrm rot="18900000">
            <a:off x="7850188" y="214313"/>
            <a:ext cx="231775" cy="211137"/>
          </a:xfrm>
          <a:prstGeom prst="roundRect">
            <a:avLst>
              <a:gd name="adj" fmla="val 16667"/>
            </a:avLst>
          </a:prstGeom>
          <a:solidFill>
            <a:schemeClr val="accent5">
              <a:lumMod val="40000"/>
              <a:lumOff val="60000"/>
              <a:alpha val="30000"/>
            </a:schemeClr>
          </a:solidFill>
          <a:ln w="6480">
            <a:noFill/>
          </a:ln>
          <a:effectLst>
            <a:outerShdw blurRad="406400" dist="101600" dir="252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30" name="CustomShape 8"/>
          <p:cNvSpPr/>
          <p:nvPr/>
        </p:nvSpPr>
        <p:spPr>
          <a:xfrm rot="18900000">
            <a:off x="8226425" y="85725"/>
            <a:ext cx="412750" cy="412750"/>
          </a:xfrm>
          <a:prstGeom prst="roundRect">
            <a:avLst>
              <a:gd name="adj" fmla="val 16667"/>
            </a:avLst>
          </a:prstGeom>
          <a:solidFill>
            <a:srgbClr val="00B0F0">
              <a:alpha val="39000"/>
            </a:srgbClr>
          </a:solidFill>
          <a:ln w="6480">
            <a:noFill/>
          </a:ln>
          <a:effectLst>
            <a:outerShdw blurRad="406400" dist="101600" dir="252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31" name="CustomShape 9"/>
          <p:cNvSpPr/>
          <p:nvPr/>
        </p:nvSpPr>
        <p:spPr>
          <a:xfrm rot="18900000">
            <a:off x="7259638" y="85725"/>
            <a:ext cx="412750" cy="412750"/>
          </a:xfrm>
          <a:prstGeom prst="roundRect">
            <a:avLst>
              <a:gd name="adj" fmla="val 16667"/>
            </a:avLst>
          </a:prstGeom>
          <a:solidFill>
            <a:schemeClr val="accent5">
              <a:alpha val="39000"/>
            </a:schemeClr>
          </a:solidFill>
          <a:ln w="6480">
            <a:noFill/>
          </a:ln>
          <a:effectLst>
            <a:outerShdw blurRad="406400" dist="101600" dir="252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32" name="CustomShape 10"/>
          <p:cNvSpPr/>
          <p:nvPr/>
        </p:nvSpPr>
        <p:spPr>
          <a:xfrm rot="18900000">
            <a:off x="7058025" y="169863"/>
            <a:ext cx="231775" cy="209550"/>
          </a:xfrm>
          <a:prstGeom prst="roundRect">
            <a:avLst>
              <a:gd name="adj" fmla="val 16667"/>
            </a:avLst>
          </a:prstGeom>
          <a:solidFill>
            <a:srgbClr val="00B0F0">
              <a:alpha val="52000"/>
            </a:srgbClr>
          </a:solidFill>
          <a:ln w="6480">
            <a:noFill/>
          </a:ln>
          <a:effectLst>
            <a:outerShdw blurRad="406400" dist="101600" dir="2520000" algn="ctr" rotWithShape="0">
              <a:srgbClr val="000000">
                <a:alpha val="71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6395" name="Рисунок 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637" y="67793"/>
            <a:ext cx="720725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4" name="CustomShape 11"/>
          <p:cNvSpPr/>
          <p:nvPr/>
        </p:nvSpPr>
        <p:spPr>
          <a:xfrm>
            <a:off x="886991" y="532018"/>
            <a:ext cx="7121525" cy="94456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ИНФОРМИРОВАНИЕ ИЗБИРАТЕЛЕЙ ЧЕРЕЗ СМИ</a:t>
            </a:r>
            <a:endParaRPr lang="ru-RU" sz="2000" spc="-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6" name="CustomShape 13"/>
          <p:cNvSpPr/>
          <p:nvPr/>
        </p:nvSpPr>
        <p:spPr>
          <a:xfrm>
            <a:off x="3275856" y="1217494"/>
            <a:ext cx="4732660" cy="308244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514350" indent="-514350" algn="just">
              <a:buFont typeface="+mj-lt"/>
              <a:buAutoNum type="arabicPeriod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СМИ свободны в своей деятельности по информированию избирателей, осуществляемой в соответствии с законом. </a:t>
            </a:r>
          </a:p>
          <a:p>
            <a:pPr marL="514350" indent="-514350" algn="just">
              <a:buFont typeface="+mj-lt"/>
              <a:buAutoNum type="arabicPeriod"/>
            </a:pP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algn="just">
              <a:buFont typeface="+mj-lt"/>
              <a:buAutoNum type="arabicPeriod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Вправе публиковать интервью с кандидатами, выпускать в свет иные сообщения и материалы о кандидатах, партиях, выдвинувших кандидатов, а также передачи с участием кандидатов. </a:t>
            </a:r>
          </a:p>
          <a:p>
            <a:pPr marL="514350" indent="-514350" algn="just">
              <a:buFont typeface="+mj-lt"/>
              <a:buAutoNum type="arabicPeriod"/>
            </a:pP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algn="just">
              <a:buFont typeface="+mj-lt"/>
              <a:buAutoNum type="arabicPeriod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Организации ТРВ, сетевые издания вправе организовывать совместные мероприятия с участием кандидатов и осуществлять их трансляцию. </a:t>
            </a:r>
          </a:p>
        </p:txBody>
      </p:sp>
      <p:sp>
        <p:nvSpPr>
          <p:cNvPr id="138" name="CustomShape 15"/>
          <p:cNvSpPr/>
          <p:nvPr/>
        </p:nvSpPr>
        <p:spPr>
          <a:xfrm>
            <a:off x="3779838" y="4227513"/>
            <a:ext cx="2263775" cy="36512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pc="-1" dirty="0"/>
          </a:p>
        </p:txBody>
      </p:sp>
      <p:sp>
        <p:nvSpPr>
          <p:cNvPr id="140" name="CustomShape 17"/>
          <p:cNvSpPr/>
          <p:nvPr/>
        </p:nvSpPr>
        <p:spPr>
          <a:xfrm rot="18900000">
            <a:off x="5668963" y="4448175"/>
            <a:ext cx="841375" cy="842963"/>
          </a:xfrm>
          <a:prstGeom prst="roundRect">
            <a:avLst>
              <a:gd name="adj" fmla="val 16667"/>
            </a:avLst>
          </a:prstGeom>
          <a:solidFill>
            <a:schemeClr val="accent1">
              <a:lumMod val="20000"/>
              <a:lumOff val="80000"/>
            </a:schemeClr>
          </a:solidFill>
          <a:ln w="6480">
            <a:noFill/>
          </a:ln>
          <a:effectLst>
            <a:outerShdw blurRad="406400" dist="101600" dir="252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42" name="CustomShape 19"/>
          <p:cNvSpPr/>
          <p:nvPr/>
        </p:nvSpPr>
        <p:spPr>
          <a:xfrm rot="18900000">
            <a:off x="6383338" y="4471988"/>
            <a:ext cx="965200" cy="973137"/>
          </a:xfrm>
          <a:prstGeom prst="roundRect">
            <a:avLst>
              <a:gd name="adj" fmla="val 16667"/>
            </a:avLst>
          </a:prstGeom>
          <a:solidFill>
            <a:schemeClr val="accent5">
              <a:alpha val="39000"/>
            </a:schemeClr>
          </a:solidFill>
          <a:ln w="6480">
            <a:noFill/>
          </a:ln>
          <a:effectLst>
            <a:outerShdw blurRad="406400" dist="101600" dir="252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43" name="CustomShape 20"/>
          <p:cNvSpPr/>
          <p:nvPr/>
        </p:nvSpPr>
        <p:spPr>
          <a:xfrm rot="18900000">
            <a:off x="7408863" y="4608513"/>
            <a:ext cx="696912" cy="695325"/>
          </a:xfrm>
          <a:prstGeom prst="roundRect">
            <a:avLst>
              <a:gd name="adj" fmla="val 16667"/>
            </a:avLst>
          </a:prstGeom>
          <a:solidFill>
            <a:srgbClr val="00B0F0">
              <a:alpha val="39000"/>
            </a:srgbClr>
          </a:solidFill>
          <a:ln w="6480">
            <a:noFill/>
          </a:ln>
          <a:effectLst>
            <a:outerShdw blurRad="406400" dist="101600" dir="252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64166AA3-7542-4BE6-80E4-D3116ABDE18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484" y="1492371"/>
            <a:ext cx="1924800" cy="192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2390207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0" dur="1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3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5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6"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9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0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1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22"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5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6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7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28" dur="1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1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2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3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34"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7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8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9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40"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3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4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5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46"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9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0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1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52"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55" dur="1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6" dur="1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7" dur="1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58" dur="1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61" dur="1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2" dur="1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3" dur="1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64" dur="1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67" dur="1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8" dur="1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9" dur="1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70" dur="1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3" dur="1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74" dur="1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75" dur="1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76" dur="1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CustomShape 18"/>
          <p:cNvSpPr/>
          <p:nvPr/>
        </p:nvSpPr>
        <p:spPr>
          <a:xfrm rot="18900000">
            <a:off x="7359650" y="4125913"/>
            <a:ext cx="1525588" cy="1665287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6480">
            <a:noFill/>
          </a:ln>
          <a:effectLst>
            <a:outerShdw blurRad="406400" dist="101600" dir="252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24" name="CustomShape 2"/>
          <p:cNvSpPr/>
          <p:nvPr/>
        </p:nvSpPr>
        <p:spPr>
          <a:xfrm rot="18900000">
            <a:off x="433388" y="-1588"/>
            <a:ext cx="842962" cy="841376"/>
          </a:xfrm>
          <a:prstGeom prst="roundRect">
            <a:avLst>
              <a:gd name="adj" fmla="val 16667"/>
            </a:avLst>
          </a:prstGeom>
          <a:solidFill>
            <a:schemeClr val="accent1">
              <a:lumMod val="20000"/>
              <a:lumOff val="80000"/>
            </a:schemeClr>
          </a:solidFill>
          <a:ln w="6480">
            <a:noFill/>
          </a:ln>
          <a:effectLst>
            <a:outerShdw blurRad="406400" dist="101600" dir="252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25" name="CustomShape 3"/>
          <p:cNvSpPr/>
          <p:nvPr/>
        </p:nvSpPr>
        <p:spPr>
          <a:xfrm rot="18900000">
            <a:off x="68263" y="-31750"/>
            <a:ext cx="879475" cy="9017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6480">
            <a:noFill/>
          </a:ln>
          <a:effectLst>
            <a:outerShdw blurRad="406400" dist="101600" dir="252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26" name="CustomShape 4"/>
          <p:cNvSpPr/>
          <p:nvPr/>
        </p:nvSpPr>
        <p:spPr>
          <a:xfrm rot="18900000">
            <a:off x="8542338" y="-223838"/>
            <a:ext cx="841375" cy="842963"/>
          </a:xfrm>
          <a:prstGeom prst="roundRect">
            <a:avLst>
              <a:gd name="adj" fmla="val 16667"/>
            </a:avLst>
          </a:prstGeom>
          <a:solidFill>
            <a:schemeClr val="accent1">
              <a:lumMod val="20000"/>
              <a:lumOff val="80000"/>
            </a:schemeClr>
          </a:solidFill>
          <a:ln w="6480">
            <a:noFill/>
          </a:ln>
          <a:effectLst>
            <a:outerShdw blurRad="406400" dist="101600" dir="252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27" name="CustomShape 5"/>
          <p:cNvSpPr/>
          <p:nvPr/>
        </p:nvSpPr>
        <p:spPr>
          <a:xfrm rot="18900000">
            <a:off x="7573963" y="-206375"/>
            <a:ext cx="885825" cy="88582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6480">
            <a:noFill/>
          </a:ln>
          <a:effectLst>
            <a:outerShdw blurRad="406400" dist="101600" dir="252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28" name="CustomShape 6"/>
          <p:cNvSpPr/>
          <p:nvPr/>
        </p:nvSpPr>
        <p:spPr>
          <a:xfrm rot="18900000">
            <a:off x="8059738" y="-74613"/>
            <a:ext cx="760412" cy="758826"/>
          </a:xfrm>
          <a:prstGeom prst="roundRect">
            <a:avLst>
              <a:gd name="adj" fmla="val 16667"/>
            </a:avLst>
          </a:prstGeom>
          <a:solidFill>
            <a:schemeClr val="accent1">
              <a:lumMod val="20000"/>
              <a:lumOff val="80000"/>
              <a:alpha val="80000"/>
            </a:schemeClr>
          </a:solidFill>
          <a:ln w="6480">
            <a:noFill/>
          </a:ln>
          <a:effectLst>
            <a:outerShdw blurRad="406400" dist="101600" dir="252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29" name="CustomShape 7"/>
          <p:cNvSpPr/>
          <p:nvPr/>
        </p:nvSpPr>
        <p:spPr>
          <a:xfrm rot="18900000">
            <a:off x="7850188" y="214313"/>
            <a:ext cx="231775" cy="211137"/>
          </a:xfrm>
          <a:prstGeom prst="roundRect">
            <a:avLst>
              <a:gd name="adj" fmla="val 16667"/>
            </a:avLst>
          </a:prstGeom>
          <a:solidFill>
            <a:schemeClr val="accent5">
              <a:lumMod val="40000"/>
              <a:lumOff val="60000"/>
              <a:alpha val="30000"/>
            </a:schemeClr>
          </a:solidFill>
          <a:ln w="6480">
            <a:noFill/>
          </a:ln>
          <a:effectLst>
            <a:outerShdw blurRad="406400" dist="101600" dir="252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30" name="CustomShape 8"/>
          <p:cNvSpPr/>
          <p:nvPr/>
        </p:nvSpPr>
        <p:spPr>
          <a:xfrm rot="18900000">
            <a:off x="8226425" y="85725"/>
            <a:ext cx="412750" cy="412750"/>
          </a:xfrm>
          <a:prstGeom prst="roundRect">
            <a:avLst>
              <a:gd name="adj" fmla="val 16667"/>
            </a:avLst>
          </a:prstGeom>
          <a:solidFill>
            <a:srgbClr val="00B0F0">
              <a:alpha val="39000"/>
            </a:srgbClr>
          </a:solidFill>
          <a:ln w="6480">
            <a:noFill/>
          </a:ln>
          <a:effectLst>
            <a:outerShdw blurRad="406400" dist="101600" dir="252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31" name="CustomShape 9"/>
          <p:cNvSpPr/>
          <p:nvPr/>
        </p:nvSpPr>
        <p:spPr>
          <a:xfrm rot="18900000">
            <a:off x="7259638" y="85725"/>
            <a:ext cx="412750" cy="412750"/>
          </a:xfrm>
          <a:prstGeom prst="roundRect">
            <a:avLst>
              <a:gd name="adj" fmla="val 16667"/>
            </a:avLst>
          </a:prstGeom>
          <a:solidFill>
            <a:schemeClr val="accent5">
              <a:alpha val="39000"/>
            </a:schemeClr>
          </a:solidFill>
          <a:ln w="6480">
            <a:noFill/>
          </a:ln>
          <a:effectLst>
            <a:outerShdw blurRad="406400" dist="101600" dir="252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32" name="CustomShape 10"/>
          <p:cNvSpPr/>
          <p:nvPr/>
        </p:nvSpPr>
        <p:spPr>
          <a:xfrm rot="18900000">
            <a:off x="7058025" y="169863"/>
            <a:ext cx="231775" cy="209550"/>
          </a:xfrm>
          <a:prstGeom prst="roundRect">
            <a:avLst>
              <a:gd name="adj" fmla="val 16667"/>
            </a:avLst>
          </a:prstGeom>
          <a:solidFill>
            <a:srgbClr val="00B0F0">
              <a:alpha val="52000"/>
            </a:srgbClr>
          </a:solidFill>
          <a:ln w="6480">
            <a:noFill/>
          </a:ln>
          <a:effectLst>
            <a:outerShdw blurRad="406400" dist="101600" dir="2520000" algn="ctr" rotWithShape="0">
              <a:srgbClr val="000000">
                <a:alpha val="71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6395" name="Рисунок 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637" y="67793"/>
            <a:ext cx="720725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4" name="CustomShape 11"/>
          <p:cNvSpPr/>
          <p:nvPr/>
        </p:nvSpPr>
        <p:spPr>
          <a:xfrm>
            <a:off x="1042988" y="842963"/>
            <a:ext cx="7121525" cy="94456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spc="-1" dirty="0"/>
          </a:p>
        </p:txBody>
      </p:sp>
      <p:sp>
        <p:nvSpPr>
          <p:cNvPr id="136" name="CustomShape 13"/>
          <p:cNvSpPr/>
          <p:nvPr/>
        </p:nvSpPr>
        <p:spPr>
          <a:xfrm>
            <a:off x="663253" y="1045935"/>
            <a:ext cx="7921128" cy="319033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55600" indent="-355600" algn="just">
              <a:buFont typeface="Wingdings" panose="05000000000000000000" pitchFamily="2" charset="2"/>
              <a:buChar char="v"/>
            </a:pP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8" name="CustomShape 15"/>
          <p:cNvSpPr/>
          <p:nvPr/>
        </p:nvSpPr>
        <p:spPr>
          <a:xfrm>
            <a:off x="3779838" y="4227513"/>
            <a:ext cx="2263775" cy="36512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pc="-1" dirty="0"/>
          </a:p>
        </p:txBody>
      </p:sp>
      <p:sp>
        <p:nvSpPr>
          <p:cNvPr id="140" name="CustomShape 17"/>
          <p:cNvSpPr/>
          <p:nvPr/>
        </p:nvSpPr>
        <p:spPr>
          <a:xfrm rot="18900000">
            <a:off x="5668963" y="4448175"/>
            <a:ext cx="841375" cy="842963"/>
          </a:xfrm>
          <a:prstGeom prst="roundRect">
            <a:avLst>
              <a:gd name="adj" fmla="val 16667"/>
            </a:avLst>
          </a:prstGeom>
          <a:solidFill>
            <a:schemeClr val="accent1">
              <a:lumMod val="20000"/>
              <a:lumOff val="80000"/>
            </a:schemeClr>
          </a:solidFill>
          <a:ln w="6480">
            <a:noFill/>
          </a:ln>
          <a:effectLst>
            <a:outerShdw blurRad="406400" dist="101600" dir="252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42" name="CustomShape 19"/>
          <p:cNvSpPr/>
          <p:nvPr/>
        </p:nvSpPr>
        <p:spPr>
          <a:xfrm rot="18900000">
            <a:off x="6383338" y="4471988"/>
            <a:ext cx="965200" cy="973137"/>
          </a:xfrm>
          <a:prstGeom prst="roundRect">
            <a:avLst>
              <a:gd name="adj" fmla="val 16667"/>
            </a:avLst>
          </a:prstGeom>
          <a:solidFill>
            <a:schemeClr val="accent5">
              <a:alpha val="39000"/>
            </a:schemeClr>
          </a:solidFill>
          <a:ln w="6480">
            <a:noFill/>
          </a:ln>
          <a:effectLst>
            <a:outerShdw blurRad="406400" dist="101600" dir="252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43" name="CustomShape 20"/>
          <p:cNvSpPr/>
          <p:nvPr/>
        </p:nvSpPr>
        <p:spPr>
          <a:xfrm rot="18900000">
            <a:off x="7408863" y="4608513"/>
            <a:ext cx="696912" cy="695325"/>
          </a:xfrm>
          <a:prstGeom prst="roundRect">
            <a:avLst>
              <a:gd name="adj" fmla="val 16667"/>
            </a:avLst>
          </a:prstGeom>
          <a:solidFill>
            <a:srgbClr val="00B0F0">
              <a:alpha val="39000"/>
            </a:srgbClr>
          </a:solidFill>
          <a:ln w="6480">
            <a:noFill/>
          </a:ln>
          <a:effectLst>
            <a:outerShdw blurRad="406400" dist="101600" dir="252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A6EBDF8-10E5-4F79-8889-825A2833E40B}"/>
              </a:ext>
            </a:extLst>
          </p:cNvPr>
          <p:cNvSpPr txBox="1"/>
          <p:nvPr/>
        </p:nvSpPr>
        <p:spPr>
          <a:xfrm>
            <a:off x="1650052" y="157199"/>
            <a:ext cx="5111674" cy="646331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СМИ и ВЕЩАТЕЛЬНЫЕ ОРГАНИЗАЦИИ подразделяются на: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8DDD8A3-F5E2-4002-9006-A460A5DFBF3F}"/>
              </a:ext>
            </a:extLst>
          </p:cNvPr>
          <p:cNvSpPr txBox="1"/>
          <p:nvPr/>
        </p:nvSpPr>
        <p:spPr>
          <a:xfrm>
            <a:off x="412678" y="1822785"/>
            <a:ext cx="1599116" cy="26161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050" b="1" dirty="0"/>
              <a:t>ГОСУДАРСТВЕННЫЕ</a:t>
            </a:r>
            <a:endParaRPr lang="ru-RU" sz="105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0CD8CD7-0FCA-44B0-AFDF-14257FA4316F}"/>
              </a:ext>
            </a:extLst>
          </p:cNvPr>
          <p:cNvSpPr txBox="1"/>
          <p:nvPr/>
        </p:nvSpPr>
        <p:spPr>
          <a:xfrm>
            <a:off x="3367748" y="1843924"/>
            <a:ext cx="1458444" cy="26161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050" b="1" dirty="0"/>
              <a:t>МУНИЦИПАЛЬНЫЕ</a:t>
            </a:r>
            <a:endParaRPr lang="ru-RU" sz="105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17A04D7-56A1-4802-8F24-2BDBA0A57175}"/>
              </a:ext>
            </a:extLst>
          </p:cNvPr>
          <p:cNvSpPr txBox="1"/>
          <p:nvPr/>
        </p:nvSpPr>
        <p:spPr>
          <a:xfrm>
            <a:off x="6232824" y="1842082"/>
            <a:ext cx="1807868" cy="26161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050" b="1" dirty="0"/>
              <a:t>НЕГОСУДАРСТВЕННЫЕ</a:t>
            </a:r>
            <a:endParaRPr lang="ru-RU" sz="105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99CB272-F723-4851-9DB2-D9545C90B064}"/>
              </a:ext>
            </a:extLst>
          </p:cNvPr>
          <p:cNvSpPr txBox="1"/>
          <p:nvPr/>
        </p:nvSpPr>
        <p:spPr>
          <a:xfrm>
            <a:off x="412678" y="2299228"/>
            <a:ext cx="1599114" cy="738664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учредителями являются государственные органы и организации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D9F633B-59F0-4553-8DAB-5D819EF7B7AC}"/>
              </a:ext>
            </a:extLst>
          </p:cNvPr>
          <p:cNvSpPr txBox="1"/>
          <p:nvPr/>
        </p:nvSpPr>
        <p:spPr>
          <a:xfrm>
            <a:off x="3367500" y="2408256"/>
            <a:ext cx="1458443" cy="1061829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учредителями являются органы местного самоуправления и муниципальные организации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C4C8D43-DCC9-4904-B21C-01D7CE886EA1}"/>
              </a:ext>
            </a:extLst>
          </p:cNvPr>
          <p:cNvSpPr txBox="1"/>
          <p:nvPr/>
        </p:nvSpPr>
        <p:spPr>
          <a:xfrm>
            <a:off x="6238467" y="2299228"/>
            <a:ext cx="1802218" cy="57708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остальные, не подпадающие под 1 и 2 категории</a:t>
            </a:r>
          </a:p>
        </p:txBody>
      </p:sp>
      <p:sp>
        <p:nvSpPr>
          <p:cNvPr id="26" name="Стрелка вниз 8">
            <a:extLst>
              <a:ext uri="{FF2B5EF4-FFF2-40B4-BE49-F238E27FC236}">
                <a16:creationId xmlns:a16="http://schemas.microsoft.com/office/drawing/2014/main" id="{27E08564-01AD-4717-89B7-0FA227B37755}"/>
              </a:ext>
            </a:extLst>
          </p:cNvPr>
          <p:cNvSpPr/>
          <p:nvPr/>
        </p:nvSpPr>
        <p:spPr>
          <a:xfrm>
            <a:off x="1596792" y="823992"/>
            <a:ext cx="285718" cy="967462"/>
          </a:xfrm>
          <a:prstGeom prst="downArrow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050" b="1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27" name="Стрелка вниз 9">
            <a:extLst>
              <a:ext uri="{FF2B5EF4-FFF2-40B4-BE49-F238E27FC236}">
                <a16:creationId xmlns:a16="http://schemas.microsoft.com/office/drawing/2014/main" id="{410DE070-07DE-4878-914B-3B042069DF12}"/>
              </a:ext>
            </a:extLst>
          </p:cNvPr>
          <p:cNvSpPr/>
          <p:nvPr/>
        </p:nvSpPr>
        <p:spPr>
          <a:xfrm>
            <a:off x="6539084" y="823992"/>
            <a:ext cx="292140" cy="967462"/>
          </a:xfrm>
          <a:prstGeom prst="downArrow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050" b="1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28" name="Стрелка вниз 10">
            <a:extLst>
              <a:ext uri="{FF2B5EF4-FFF2-40B4-BE49-F238E27FC236}">
                <a16:creationId xmlns:a16="http://schemas.microsoft.com/office/drawing/2014/main" id="{9A2A3B6E-BE04-46EC-9078-2E1B6133378D}"/>
              </a:ext>
            </a:extLst>
          </p:cNvPr>
          <p:cNvSpPr/>
          <p:nvPr/>
        </p:nvSpPr>
        <p:spPr>
          <a:xfrm>
            <a:off x="3968607" y="823992"/>
            <a:ext cx="265519" cy="967462"/>
          </a:xfrm>
          <a:prstGeom prst="downArrow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050" b="1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cxnSp>
        <p:nvCxnSpPr>
          <p:cNvPr id="29" name="Прямая со стрелкой 28">
            <a:extLst>
              <a:ext uri="{FF2B5EF4-FFF2-40B4-BE49-F238E27FC236}">
                <a16:creationId xmlns:a16="http://schemas.microsoft.com/office/drawing/2014/main" id="{BAA79E95-D05C-4FA3-815A-66FFF0FECAFE}"/>
              </a:ext>
            </a:extLst>
          </p:cNvPr>
          <p:cNvCxnSpPr>
            <a:cxnSpLocks/>
          </p:cNvCxnSpPr>
          <p:nvPr/>
        </p:nvCxnSpPr>
        <p:spPr>
          <a:xfrm>
            <a:off x="2771800" y="786931"/>
            <a:ext cx="0" cy="30434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>
            <a:extLst>
              <a:ext uri="{FF2B5EF4-FFF2-40B4-BE49-F238E27FC236}">
                <a16:creationId xmlns:a16="http://schemas.microsoft.com/office/drawing/2014/main" id="{79D84040-C319-4AE3-AE50-F4C054F90D84}"/>
              </a:ext>
            </a:extLst>
          </p:cNvPr>
          <p:cNvCxnSpPr>
            <a:cxnSpLocks/>
          </p:cNvCxnSpPr>
          <p:nvPr/>
        </p:nvCxnSpPr>
        <p:spPr>
          <a:xfrm>
            <a:off x="5436096" y="803530"/>
            <a:ext cx="0" cy="243478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36128A33-B55D-4DD0-88E5-69999443858A}"/>
              </a:ext>
            </a:extLst>
          </p:cNvPr>
          <p:cNvSpPr txBox="1"/>
          <p:nvPr/>
        </p:nvSpPr>
        <p:spPr>
          <a:xfrm>
            <a:off x="515515" y="3835955"/>
            <a:ext cx="2448272" cy="26161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050" b="1" dirty="0"/>
              <a:t>ОБЩЕРОССИЙСКИЕ</a:t>
            </a:r>
            <a:endParaRPr lang="ru-RU" sz="1050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38D85C21-1F09-4863-8E1D-031E6BF04848}"/>
              </a:ext>
            </a:extLst>
          </p:cNvPr>
          <p:cNvSpPr txBox="1"/>
          <p:nvPr/>
        </p:nvSpPr>
        <p:spPr>
          <a:xfrm>
            <a:off x="5361210" y="3238311"/>
            <a:ext cx="2448272" cy="26161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050" b="1" dirty="0"/>
              <a:t>РЕГИОНАЛЬНЫЕ</a:t>
            </a:r>
            <a:endParaRPr lang="ru-RU" sz="1050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3D6B4CD-6099-4817-B255-93F38F054A3A}"/>
              </a:ext>
            </a:extLst>
          </p:cNvPr>
          <p:cNvSpPr txBox="1"/>
          <p:nvPr/>
        </p:nvSpPr>
        <p:spPr>
          <a:xfrm>
            <a:off x="157175" y="4172190"/>
            <a:ext cx="374441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dirty="0"/>
              <a:t>- р</a:t>
            </a:r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аспространяются на территориях половины или более чем половины субъектов Российской Федерации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006A8266-F6B7-4F8D-A5DE-4444161C192A}"/>
              </a:ext>
            </a:extLst>
          </p:cNvPr>
          <p:cNvSpPr txBox="1"/>
          <p:nvPr/>
        </p:nvSpPr>
        <p:spPr>
          <a:xfrm>
            <a:off x="5033875" y="3600313"/>
            <a:ext cx="395276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распространяются на территориях менее чем половины субъектов Российской Федерации</a:t>
            </a:r>
          </a:p>
        </p:txBody>
      </p:sp>
    </p:spTree>
    <p:extLst>
      <p:ext uri="{BB962C8B-B14F-4D97-AF65-F5344CB8AC3E}">
        <p14:creationId xmlns:p14="http://schemas.microsoft.com/office/powerpoint/2010/main" val="1535269138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0" dur="1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3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5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6"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9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0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1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22"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5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6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7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28" dur="1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1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2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3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34"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7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8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9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40"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3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4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5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46"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9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0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1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52"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55" dur="1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6" dur="1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7" dur="1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58" dur="1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61" dur="1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2" dur="1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3" dur="1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64" dur="1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67" dur="1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8" dur="1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9" dur="1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70" dur="1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3" dur="1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74" dur="1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75" dur="1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76" dur="1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CustomShape 18"/>
          <p:cNvSpPr/>
          <p:nvPr/>
        </p:nvSpPr>
        <p:spPr>
          <a:xfrm rot="18900000">
            <a:off x="7359650" y="4125913"/>
            <a:ext cx="1525588" cy="1665287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6480">
            <a:noFill/>
          </a:ln>
          <a:effectLst>
            <a:outerShdw blurRad="406400" dist="101600" dir="252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24" name="CustomShape 2"/>
          <p:cNvSpPr/>
          <p:nvPr/>
        </p:nvSpPr>
        <p:spPr>
          <a:xfrm rot="18900000">
            <a:off x="433388" y="-1588"/>
            <a:ext cx="842962" cy="841376"/>
          </a:xfrm>
          <a:prstGeom prst="roundRect">
            <a:avLst>
              <a:gd name="adj" fmla="val 16667"/>
            </a:avLst>
          </a:prstGeom>
          <a:solidFill>
            <a:schemeClr val="accent1">
              <a:lumMod val="20000"/>
              <a:lumOff val="80000"/>
            </a:schemeClr>
          </a:solidFill>
          <a:ln w="6480">
            <a:noFill/>
          </a:ln>
          <a:effectLst>
            <a:outerShdw blurRad="406400" dist="101600" dir="252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25" name="CustomShape 3"/>
          <p:cNvSpPr/>
          <p:nvPr/>
        </p:nvSpPr>
        <p:spPr>
          <a:xfrm rot="18900000">
            <a:off x="68263" y="-31750"/>
            <a:ext cx="879475" cy="9017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6480">
            <a:noFill/>
          </a:ln>
          <a:effectLst>
            <a:outerShdw blurRad="406400" dist="101600" dir="252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26" name="CustomShape 4"/>
          <p:cNvSpPr/>
          <p:nvPr/>
        </p:nvSpPr>
        <p:spPr>
          <a:xfrm rot="18900000">
            <a:off x="8542338" y="-223838"/>
            <a:ext cx="841375" cy="842963"/>
          </a:xfrm>
          <a:prstGeom prst="roundRect">
            <a:avLst>
              <a:gd name="adj" fmla="val 16667"/>
            </a:avLst>
          </a:prstGeom>
          <a:solidFill>
            <a:schemeClr val="accent1">
              <a:lumMod val="20000"/>
              <a:lumOff val="80000"/>
            </a:schemeClr>
          </a:solidFill>
          <a:ln w="6480">
            <a:noFill/>
          </a:ln>
          <a:effectLst>
            <a:outerShdw blurRad="406400" dist="101600" dir="252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27" name="CustomShape 5"/>
          <p:cNvSpPr/>
          <p:nvPr/>
        </p:nvSpPr>
        <p:spPr>
          <a:xfrm rot="18900000">
            <a:off x="7573963" y="-206375"/>
            <a:ext cx="885825" cy="88582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6480">
            <a:noFill/>
          </a:ln>
          <a:effectLst>
            <a:outerShdw blurRad="406400" dist="101600" dir="252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28" name="CustomShape 6"/>
          <p:cNvSpPr/>
          <p:nvPr/>
        </p:nvSpPr>
        <p:spPr>
          <a:xfrm rot="18900000">
            <a:off x="8059738" y="-74613"/>
            <a:ext cx="760412" cy="758826"/>
          </a:xfrm>
          <a:prstGeom prst="roundRect">
            <a:avLst>
              <a:gd name="adj" fmla="val 16667"/>
            </a:avLst>
          </a:prstGeom>
          <a:solidFill>
            <a:schemeClr val="accent1">
              <a:lumMod val="20000"/>
              <a:lumOff val="80000"/>
              <a:alpha val="80000"/>
            </a:schemeClr>
          </a:solidFill>
          <a:ln w="6480">
            <a:noFill/>
          </a:ln>
          <a:effectLst>
            <a:outerShdw blurRad="406400" dist="101600" dir="252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29" name="CustomShape 7"/>
          <p:cNvSpPr/>
          <p:nvPr/>
        </p:nvSpPr>
        <p:spPr>
          <a:xfrm rot="18900000">
            <a:off x="7850188" y="214313"/>
            <a:ext cx="231775" cy="211137"/>
          </a:xfrm>
          <a:prstGeom prst="roundRect">
            <a:avLst>
              <a:gd name="adj" fmla="val 16667"/>
            </a:avLst>
          </a:prstGeom>
          <a:solidFill>
            <a:schemeClr val="accent5">
              <a:lumMod val="40000"/>
              <a:lumOff val="60000"/>
              <a:alpha val="30000"/>
            </a:schemeClr>
          </a:solidFill>
          <a:ln w="6480">
            <a:noFill/>
          </a:ln>
          <a:effectLst>
            <a:outerShdw blurRad="406400" dist="101600" dir="252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30" name="CustomShape 8"/>
          <p:cNvSpPr/>
          <p:nvPr/>
        </p:nvSpPr>
        <p:spPr>
          <a:xfrm rot="18900000">
            <a:off x="8226425" y="85725"/>
            <a:ext cx="412750" cy="412750"/>
          </a:xfrm>
          <a:prstGeom prst="roundRect">
            <a:avLst>
              <a:gd name="adj" fmla="val 16667"/>
            </a:avLst>
          </a:prstGeom>
          <a:solidFill>
            <a:srgbClr val="00B0F0">
              <a:alpha val="39000"/>
            </a:srgbClr>
          </a:solidFill>
          <a:ln w="6480">
            <a:noFill/>
          </a:ln>
          <a:effectLst>
            <a:outerShdw blurRad="406400" dist="101600" dir="252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31" name="CustomShape 9"/>
          <p:cNvSpPr/>
          <p:nvPr/>
        </p:nvSpPr>
        <p:spPr>
          <a:xfrm rot="18900000">
            <a:off x="7259638" y="85725"/>
            <a:ext cx="412750" cy="412750"/>
          </a:xfrm>
          <a:prstGeom prst="roundRect">
            <a:avLst>
              <a:gd name="adj" fmla="val 16667"/>
            </a:avLst>
          </a:prstGeom>
          <a:solidFill>
            <a:schemeClr val="accent5">
              <a:alpha val="39000"/>
            </a:schemeClr>
          </a:solidFill>
          <a:ln w="6480">
            <a:noFill/>
          </a:ln>
          <a:effectLst>
            <a:outerShdw blurRad="406400" dist="101600" dir="252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32" name="CustomShape 10"/>
          <p:cNvSpPr/>
          <p:nvPr/>
        </p:nvSpPr>
        <p:spPr>
          <a:xfrm rot="18900000">
            <a:off x="7058025" y="169863"/>
            <a:ext cx="231775" cy="209550"/>
          </a:xfrm>
          <a:prstGeom prst="roundRect">
            <a:avLst>
              <a:gd name="adj" fmla="val 16667"/>
            </a:avLst>
          </a:prstGeom>
          <a:solidFill>
            <a:srgbClr val="00B0F0">
              <a:alpha val="52000"/>
            </a:srgbClr>
          </a:solidFill>
          <a:ln w="6480">
            <a:noFill/>
          </a:ln>
          <a:effectLst>
            <a:outerShdw blurRad="406400" dist="101600" dir="2520000" algn="ctr" rotWithShape="0">
              <a:srgbClr val="000000">
                <a:alpha val="71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6395" name="Рисунок 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637" y="67793"/>
            <a:ext cx="720725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4" name="CustomShape 11"/>
          <p:cNvSpPr/>
          <p:nvPr/>
        </p:nvSpPr>
        <p:spPr>
          <a:xfrm>
            <a:off x="1042988" y="842963"/>
            <a:ext cx="7121525" cy="94456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СМИ не обязаны предоставлять эфирное время и печатную площадь для проведения предвыборной агитации, </a:t>
            </a:r>
            <a:r>
              <a:rPr lang="ru-RU" sz="2000" b="1" u="sng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36" name="CustomShape 13"/>
          <p:cNvSpPr/>
          <p:nvPr/>
        </p:nvSpPr>
        <p:spPr>
          <a:xfrm>
            <a:off x="3223897" y="1812786"/>
            <a:ext cx="5020493" cy="179620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выходят в свет реже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раза в неделю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являются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специализированными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являются печатными изданиями, учрежденными органами власти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исключительно для опубликования их официальных материалов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государственные СМИ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на муниципальных выборах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муниципальные СМИ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на выборах в органы государственной власти.</a:t>
            </a:r>
          </a:p>
        </p:txBody>
      </p:sp>
      <p:sp>
        <p:nvSpPr>
          <p:cNvPr id="138" name="CustomShape 15"/>
          <p:cNvSpPr/>
          <p:nvPr/>
        </p:nvSpPr>
        <p:spPr>
          <a:xfrm>
            <a:off x="3779838" y="4227513"/>
            <a:ext cx="2263775" cy="36512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pc="-1" dirty="0"/>
          </a:p>
        </p:txBody>
      </p:sp>
      <p:sp>
        <p:nvSpPr>
          <p:cNvPr id="140" name="CustomShape 17"/>
          <p:cNvSpPr/>
          <p:nvPr/>
        </p:nvSpPr>
        <p:spPr>
          <a:xfrm rot="18900000">
            <a:off x="5668963" y="4448175"/>
            <a:ext cx="841375" cy="842963"/>
          </a:xfrm>
          <a:prstGeom prst="roundRect">
            <a:avLst>
              <a:gd name="adj" fmla="val 16667"/>
            </a:avLst>
          </a:prstGeom>
          <a:solidFill>
            <a:schemeClr val="accent1">
              <a:lumMod val="20000"/>
              <a:lumOff val="80000"/>
            </a:schemeClr>
          </a:solidFill>
          <a:ln w="6480">
            <a:noFill/>
          </a:ln>
          <a:effectLst>
            <a:outerShdw blurRad="406400" dist="101600" dir="252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42" name="CustomShape 19"/>
          <p:cNvSpPr/>
          <p:nvPr/>
        </p:nvSpPr>
        <p:spPr>
          <a:xfrm rot="18900000">
            <a:off x="6383338" y="4471988"/>
            <a:ext cx="965200" cy="973137"/>
          </a:xfrm>
          <a:prstGeom prst="roundRect">
            <a:avLst>
              <a:gd name="adj" fmla="val 16667"/>
            </a:avLst>
          </a:prstGeom>
          <a:solidFill>
            <a:schemeClr val="accent5">
              <a:alpha val="39000"/>
            </a:schemeClr>
          </a:solidFill>
          <a:ln w="6480">
            <a:noFill/>
          </a:ln>
          <a:effectLst>
            <a:outerShdw blurRad="406400" dist="101600" dir="252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43" name="CustomShape 20"/>
          <p:cNvSpPr/>
          <p:nvPr/>
        </p:nvSpPr>
        <p:spPr>
          <a:xfrm rot="18900000">
            <a:off x="7408863" y="4608513"/>
            <a:ext cx="696912" cy="695325"/>
          </a:xfrm>
          <a:prstGeom prst="roundRect">
            <a:avLst>
              <a:gd name="adj" fmla="val 16667"/>
            </a:avLst>
          </a:prstGeom>
          <a:solidFill>
            <a:srgbClr val="00B0F0">
              <a:alpha val="39000"/>
            </a:srgbClr>
          </a:solidFill>
          <a:ln w="6480">
            <a:noFill/>
          </a:ln>
          <a:effectLst>
            <a:outerShdw blurRad="406400" dist="101600" dir="252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9" name="Picture 3" descr="C:\Documents and Settings\krehalev\Desktop\Pressa.jpg">
            <a:extLst>
              <a:ext uri="{FF2B5EF4-FFF2-40B4-BE49-F238E27FC236}">
                <a16:creationId xmlns:a16="http://schemas.microsoft.com/office/drawing/2014/main" id="{F70DF181-3DF7-4BC4-A548-F0143D8BD4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6350" y="1692029"/>
            <a:ext cx="2195736" cy="203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59703500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0" dur="1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3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5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6"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9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0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1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22"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5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6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7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28" dur="1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1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2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3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34"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7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8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9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40"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3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4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5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46"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9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0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1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52"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55" dur="1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6" dur="1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7" dur="1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58" dur="1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61" dur="1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2" dur="1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3" dur="1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64" dur="1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67" dur="1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8" dur="1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9" dur="1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70" dur="1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3" dur="1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74" dur="1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75" dur="1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76" dur="1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CustomShape 18"/>
          <p:cNvSpPr/>
          <p:nvPr/>
        </p:nvSpPr>
        <p:spPr>
          <a:xfrm rot="18900000">
            <a:off x="7359650" y="4125913"/>
            <a:ext cx="1525588" cy="1665287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6480">
            <a:noFill/>
          </a:ln>
          <a:effectLst>
            <a:outerShdw blurRad="406400" dist="101600" dir="252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24" name="CustomShape 2"/>
          <p:cNvSpPr/>
          <p:nvPr/>
        </p:nvSpPr>
        <p:spPr>
          <a:xfrm rot="18900000">
            <a:off x="433388" y="-1588"/>
            <a:ext cx="842962" cy="841376"/>
          </a:xfrm>
          <a:prstGeom prst="roundRect">
            <a:avLst>
              <a:gd name="adj" fmla="val 16667"/>
            </a:avLst>
          </a:prstGeom>
          <a:solidFill>
            <a:schemeClr val="accent1">
              <a:lumMod val="20000"/>
              <a:lumOff val="80000"/>
            </a:schemeClr>
          </a:solidFill>
          <a:ln w="6480">
            <a:noFill/>
          </a:ln>
          <a:effectLst>
            <a:outerShdw blurRad="406400" dist="101600" dir="252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25" name="CustomShape 3"/>
          <p:cNvSpPr/>
          <p:nvPr/>
        </p:nvSpPr>
        <p:spPr>
          <a:xfrm rot="18900000">
            <a:off x="68263" y="-31750"/>
            <a:ext cx="879475" cy="9017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6480">
            <a:noFill/>
          </a:ln>
          <a:effectLst>
            <a:outerShdw blurRad="406400" dist="101600" dir="252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26" name="CustomShape 4"/>
          <p:cNvSpPr/>
          <p:nvPr/>
        </p:nvSpPr>
        <p:spPr>
          <a:xfrm rot="18900000">
            <a:off x="8542338" y="-223838"/>
            <a:ext cx="841375" cy="842963"/>
          </a:xfrm>
          <a:prstGeom prst="roundRect">
            <a:avLst>
              <a:gd name="adj" fmla="val 16667"/>
            </a:avLst>
          </a:prstGeom>
          <a:solidFill>
            <a:schemeClr val="accent1">
              <a:lumMod val="20000"/>
              <a:lumOff val="80000"/>
            </a:schemeClr>
          </a:solidFill>
          <a:ln w="6480">
            <a:noFill/>
          </a:ln>
          <a:effectLst>
            <a:outerShdw blurRad="406400" dist="101600" dir="252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27" name="CustomShape 5"/>
          <p:cNvSpPr/>
          <p:nvPr/>
        </p:nvSpPr>
        <p:spPr>
          <a:xfrm rot="18900000">
            <a:off x="7573963" y="-206375"/>
            <a:ext cx="885825" cy="88582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6480">
            <a:noFill/>
          </a:ln>
          <a:effectLst>
            <a:outerShdw blurRad="406400" dist="101600" dir="252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28" name="CustomShape 6"/>
          <p:cNvSpPr/>
          <p:nvPr/>
        </p:nvSpPr>
        <p:spPr>
          <a:xfrm rot="18900000">
            <a:off x="8059738" y="-74613"/>
            <a:ext cx="760412" cy="758826"/>
          </a:xfrm>
          <a:prstGeom prst="roundRect">
            <a:avLst>
              <a:gd name="adj" fmla="val 16667"/>
            </a:avLst>
          </a:prstGeom>
          <a:solidFill>
            <a:schemeClr val="accent1">
              <a:lumMod val="20000"/>
              <a:lumOff val="80000"/>
              <a:alpha val="80000"/>
            </a:schemeClr>
          </a:solidFill>
          <a:ln w="6480">
            <a:noFill/>
          </a:ln>
          <a:effectLst>
            <a:outerShdw blurRad="406400" dist="101600" dir="252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29" name="CustomShape 7"/>
          <p:cNvSpPr/>
          <p:nvPr/>
        </p:nvSpPr>
        <p:spPr>
          <a:xfrm rot="18900000">
            <a:off x="7850188" y="214313"/>
            <a:ext cx="231775" cy="211137"/>
          </a:xfrm>
          <a:prstGeom prst="roundRect">
            <a:avLst>
              <a:gd name="adj" fmla="val 16667"/>
            </a:avLst>
          </a:prstGeom>
          <a:solidFill>
            <a:schemeClr val="accent5">
              <a:lumMod val="40000"/>
              <a:lumOff val="60000"/>
              <a:alpha val="30000"/>
            </a:schemeClr>
          </a:solidFill>
          <a:ln w="6480">
            <a:noFill/>
          </a:ln>
          <a:effectLst>
            <a:outerShdw blurRad="406400" dist="101600" dir="252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30" name="CustomShape 8"/>
          <p:cNvSpPr/>
          <p:nvPr/>
        </p:nvSpPr>
        <p:spPr>
          <a:xfrm rot="18900000">
            <a:off x="8226425" y="85725"/>
            <a:ext cx="412750" cy="412750"/>
          </a:xfrm>
          <a:prstGeom prst="roundRect">
            <a:avLst>
              <a:gd name="adj" fmla="val 16667"/>
            </a:avLst>
          </a:prstGeom>
          <a:solidFill>
            <a:srgbClr val="00B0F0">
              <a:alpha val="39000"/>
            </a:srgbClr>
          </a:solidFill>
          <a:ln w="6480">
            <a:noFill/>
          </a:ln>
          <a:effectLst>
            <a:outerShdw blurRad="406400" dist="101600" dir="252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31" name="CustomShape 9"/>
          <p:cNvSpPr/>
          <p:nvPr/>
        </p:nvSpPr>
        <p:spPr>
          <a:xfrm rot="18900000">
            <a:off x="7259638" y="85725"/>
            <a:ext cx="412750" cy="412750"/>
          </a:xfrm>
          <a:prstGeom prst="roundRect">
            <a:avLst>
              <a:gd name="adj" fmla="val 16667"/>
            </a:avLst>
          </a:prstGeom>
          <a:solidFill>
            <a:schemeClr val="accent5">
              <a:alpha val="39000"/>
            </a:schemeClr>
          </a:solidFill>
          <a:ln w="6480">
            <a:noFill/>
          </a:ln>
          <a:effectLst>
            <a:outerShdw blurRad="406400" dist="101600" dir="252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32" name="CustomShape 10"/>
          <p:cNvSpPr/>
          <p:nvPr/>
        </p:nvSpPr>
        <p:spPr>
          <a:xfrm rot="18900000">
            <a:off x="7058025" y="169863"/>
            <a:ext cx="231775" cy="209550"/>
          </a:xfrm>
          <a:prstGeom prst="roundRect">
            <a:avLst>
              <a:gd name="adj" fmla="val 16667"/>
            </a:avLst>
          </a:prstGeom>
          <a:solidFill>
            <a:srgbClr val="00B0F0">
              <a:alpha val="52000"/>
            </a:srgbClr>
          </a:solidFill>
          <a:ln w="6480">
            <a:noFill/>
          </a:ln>
          <a:effectLst>
            <a:outerShdw blurRad="406400" dist="101600" dir="2520000" algn="ctr" rotWithShape="0">
              <a:srgbClr val="000000">
                <a:alpha val="71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6395" name="Рисунок 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637" y="67793"/>
            <a:ext cx="720725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4" name="CustomShape 11"/>
          <p:cNvSpPr/>
          <p:nvPr/>
        </p:nvSpPr>
        <p:spPr>
          <a:xfrm>
            <a:off x="734622" y="265667"/>
            <a:ext cx="7121525" cy="94456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/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ПЕРЕЧНИ государственных (муниципальных) </a:t>
            </a:r>
          </a:p>
          <a:p>
            <a:pPr algn="ctr"/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СМИ и организаций ТРВ</a:t>
            </a:r>
          </a:p>
        </p:txBody>
      </p:sp>
      <p:sp>
        <p:nvSpPr>
          <p:cNvPr id="136" name="CustomShape 13"/>
          <p:cNvSpPr/>
          <p:nvPr/>
        </p:nvSpPr>
        <p:spPr>
          <a:xfrm>
            <a:off x="743430" y="1091781"/>
            <a:ext cx="7657139" cy="319033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42900" indent="-342900" algn="just">
              <a:buClrTx/>
              <a:buFont typeface="Wingdings" panose="05000000000000000000" pitchFamily="2" charset="2"/>
              <a:buChar char="Ø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Перечень представляется в комиссию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позднее чем на 10 день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 дня официального опубликования решения о назначении выборов.  </a:t>
            </a:r>
          </a:p>
          <a:p>
            <a:pPr marL="342900" indent="-342900" algn="just">
              <a:buClrTx/>
              <a:buFont typeface="Wingdings" panose="05000000000000000000" pitchFamily="2" charset="2"/>
              <a:buChar char="Ø"/>
            </a:pP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ClrTx/>
              <a:buFont typeface="Wingdings" panose="05000000000000000000" pitchFamily="2" charset="2"/>
              <a:buChar char="Ø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Органы госвласти и местного самоуправления предоставляют в ТУ информацию об учрежденных ими СМИ и организациях ТРВ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позднее чем на 5 день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после дня официального опубликования решения о назначении выборов.</a:t>
            </a:r>
          </a:p>
          <a:p>
            <a:pPr marL="342900" indent="-342900" algn="just">
              <a:buClrTx/>
              <a:buFont typeface="Wingdings" panose="05000000000000000000" pitchFamily="2" charset="2"/>
              <a:buChar char="Ø"/>
            </a:pP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buClrTx/>
              <a:buFont typeface="Wingdings" panose="05000000000000000000" pitchFamily="2" charset="2"/>
              <a:buChar char="Ø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случае если органы госвласти и органы местного самоуправления этого не сделают, они могут быть привлечены к ответственности по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ст. 19.7. КоАП РФ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«Непредставление сведений (информации)». В суд рекомендуется предоставить копию запроса информации.</a:t>
            </a:r>
          </a:p>
          <a:p>
            <a:pPr marL="342900" lvl="0" indent="-342900" algn="just">
              <a:buClrTx/>
              <a:buFont typeface="Wingdings" panose="05000000000000000000" pitchFamily="2" charset="2"/>
              <a:buChar char="Ø"/>
            </a:pP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ClrTx/>
              <a:buFont typeface="Wingdings" panose="05000000000000000000" pitchFamily="2" charset="2"/>
              <a:buChar char="Ø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Перечни направляются в печатном и электронном виде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соответствии с формами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предусмотренными Соглашением о порядке взаимодействия ЦИК РФ, ИК субъектов РФ, ИК МО и Роскомнадзора, его территориальных органов (г. Москва, 30.05.2016).</a:t>
            </a:r>
          </a:p>
        </p:txBody>
      </p:sp>
      <p:sp>
        <p:nvSpPr>
          <p:cNvPr id="138" name="CustomShape 15"/>
          <p:cNvSpPr/>
          <p:nvPr/>
        </p:nvSpPr>
        <p:spPr>
          <a:xfrm>
            <a:off x="3779838" y="4227513"/>
            <a:ext cx="2263775" cy="36512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pc="-1" dirty="0"/>
          </a:p>
        </p:txBody>
      </p:sp>
      <p:sp>
        <p:nvSpPr>
          <p:cNvPr id="140" name="CustomShape 17"/>
          <p:cNvSpPr/>
          <p:nvPr/>
        </p:nvSpPr>
        <p:spPr>
          <a:xfrm rot="18900000">
            <a:off x="5668963" y="4448175"/>
            <a:ext cx="841375" cy="842963"/>
          </a:xfrm>
          <a:prstGeom prst="roundRect">
            <a:avLst>
              <a:gd name="adj" fmla="val 16667"/>
            </a:avLst>
          </a:prstGeom>
          <a:solidFill>
            <a:schemeClr val="accent1">
              <a:lumMod val="20000"/>
              <a:lumOff val="80000"/>
            </a:schemeClr>
          </a:solidFill>
          <a:ln w="6480">
            <a:noFill/>
          </a:ln>
          <a:effectLst>
            <a:outerShdw blurRad="406400" dist="101600" dir="252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42" name="CustomShape 19"/>
          <p:cNvSpPr/>
          <p:nvPr/>
        </p:nvSpPr>
        <p:spPr>
          <a:xfrm rot="18900000">
            <a:off x="6383338" y="4471988"/>
            <a:ext cx="965200" cy="973137"/>
          </a:xfrm>
          <a:prstGeom prst="roundRect">
            <a:avLst>
              <a:gd name="adj" fmla="val 16667"/>
            </a:avLst>
          </a:prstGeom>
          <a:solidFill>
            <a:schemeClr val="accent5">
              <a:alpha val="39000"/>
            </a:schemeClr>
          </a:solidFill>
          <a:ln w="6480">
            <a:noFill/>
          </a:ln>
          <a:effectLst>
            <a:outerShdw blurRad="406400" dist="101600" dir="252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43" name="CustomShape 20"/>
          <p:cNvSpPr/>
          <p:nvPr/>
        </p:nvSpPr>
        <p:spPr>
          <a:xfrm rot="18900000">
            <a:off x="7408863" y="4608513"/>
            <a:ext cx="696912" cy="695325"/>
          </a:xfrm>
          <a:prstGeom prst="roundRect">
            <a:avLst>
              <a:gd name="adj" fmla="val 16667"/>
            </a:avLst>
          </a:prstGeom>
          <a:solidFill>
            <a:srgbClr val="00B0F0">
              <a:alpha val="39000"/>
            </a:srgbClr>
          </a:solidFill>
          <a:ln w="6480">
            <a:noFill/>
          </a:ln>
          <a:effectLst>
            <a:outerShdw blurRad="406400" dist="101600" dir="252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</p:spTree>
    <p:extLst>
      <p:ext uri="{BB962C8B-B14F-4D97-AF65-F5344CB8AC3E}">
        <p14:creationId xmlns:p14="http://schemas.microsoft.com/office/powerpoint/2010/main" val="2809919120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0" dur="1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3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5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6"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9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0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1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22"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5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6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7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28" dur="1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1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2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3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34"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7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8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9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40"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3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4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5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46"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9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0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1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52"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55" dur="1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6" dur="1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7" dur="1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58" dur="1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61" dur="1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2" dur="1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3" dur="1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64" dur="1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67" dur="1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8" dur="1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9" dur="1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70" dur="1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3" dur="1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74" dur="1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75" dur="1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76" dur="1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TM02900722[[fn=Совет директоров]]</Template>
  <TotalTime>13879</TotalTime>
  <Words>853</Words>
  <Application>Microsoft Office PowerPoint</Application>
  <PresentationFormat>Экран (16:9)</PresentationFormat>
  <Paragraphs>110</Paragraphs>
  <Slides>12</Slides>
  <Notes>10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20" baseType="lpstr">
      <vt:lpstr>Arial</vt:lpstr>
      <vt:lpstr>Calibri</vt:lpstr>
      <vt:lpstr>Century</vt:lpstr>
      <vt:lpstr>Constantia</vt:lpstr>
      <vt:lpstr>DejaVu Sans</vt:lpstr>
      <vt:lpstr>Times New Roman</vt:lpstr>
      <vt:lpstr>Wingdings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Наумова Наталья Владимировна</dc:creator>
  <cp:lastModifiedBy>Doncova</cp:lastModifiedBy>
  <cp:revision>1127</cp:revision>
  <cp:lastPrinted>2019-04-05T12:21:53Z</cp:lastPrinted>
  <dcterms:created xsi:type="dcterms:W3CDTF">2015-01-29T07:54:40Z</dcterms:created>
  <dcterms:modified xsi:type="dcterms:W3CDTF">2020-07-14T15:18:46Z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12.0000</vt:lpwstr>
  </property>
  <property fmtid="{D5CDD505-2E9C-101B-9397-08002B2CF9AE}" pid="3" name="ArticulateGUID">
    <vt:lpwstr>DBA4CB6B-DF2D-4AC2-AD0B-893503C62A3B</vt:lpwstr>
  </property>
  <property fmtid="{D5CDD505-2E9C-101B-9397-08002B2CF9AE}" pid="4" name="ArticulatePath">
    <vt:lpwstr>Shablon_RKN_2016</vt:lpwstr>
  </property>
  <property fmtid="{D5CDD505-2E9C-101B-9397-08002B2CF9AE}" pid="5" name="HiddenSlides">
    <vt:i4>0</vt:i4>
  </property>
  <property fmtid="{D5CDD505-2E9C-101B-9397-08002B2CF9AE}" pid="6" name="HyperlinksChanged">
    <vt:bool>false</vt:bool>
  </property>
  <property fmtid="{D5CDD505-2E9C-101B-9397-08002B2CF9AE}" pid="7" name="LinksUpToDate">
    <vt:bool>false</vt:bool>
  </property>
  <property fmtid="{D5CDD505-2E9C-101B-9397-08002B2CF9AE}" pid="8" name="MMClips">
    <vt:i4>0</vt:i4>
  </property>
  <property fmtid="{D5CDD505-2E9C-101B-9397-08002B2CF9AE}" pid="9" name="Notes">
    <vt:i4>0</vt:i4>
  </property>
  <property fmtid="{D5CDD505-2E9C-101B-9397-08002B2CF9AE}" pid="10" name="PresentationFormat">
    <vt:lpwstr>Экран (16:9)</vt:lpwstr>
  </property>
  <property fmtid="{D5CDD505-2E9C-101B-9397-08002B2CF9AE}" pid="11" name="ScaleCrop">
    <vt:bool>false</vt:bool>
  </property>
  <property fmtid="{D5CDD505-2E9C-101B-9397-08002B2CF9AE}" pid="12" name="ShareDoc">
    <vt:bool>false</vt:bool>
  </property>
  <property fmtid="{D5CDD505-2E9C-101B-9397-08002B2CF9AE}" pid="13" name="Slides">
    <vt:i4>19</vt:i4>
  </property>
</Properties>
</file>